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3"/>
  </p:notesMasterIdLst>
  <p:sldIdLst>
    <p:sldId id="447" r:id="rId2"/>
    <p:sldId id="448" r:id="rId3"/>
    <p:sldId id="280" r:id="rId4"/>
    <p:sldId id="669" r:id="rId5"/>
    <p:sldId id="671" r:id="rId6"/>
    <p:sldId id="282" r:id="rId7"/>
    <p:sldId id="295" r:id="rId8"/>
    <p:sldId id="672" r:id="rId9"/>
    <p:sldId id="673" r:id="rId10"/>
    <p:sldId id="674" r:id="rId11"/>
    <p:sldId id="675" r:id="rId12"/>
    <p:sldId id="650" r:id="rId13"/>
    <p:sldId id="651" r:id="rId14"/>
    <p:sldId id="657" r:id="rId15"/>
    <p:sldId id="658" r:id="rId16"/>
    <p:sldId id="676" r:id="rId17"/>
    <p:sldId id="677" r:id="rId18"/>
    <p:sldId id="678" r:id="rId19"/>
    <p:sldId id="256" r:id="rId20"/>
    <p:sldId id="257" r:id="rId21"/>
    <p:sldId id="258" r:id="rId22"/>
    <p:sldId id="346" r:id="rId23"/>
    <p:sldId id="259" r:id="rId24"/>
    <p:sldId id="263" r:id="rId25"/>
    <p:sldId id="264" r:id="rId26"/>
    <p:sldId id="265" r:id="rId27"/>
    <p:sldId id="266" r:id="rId28"/>
    <p:sldId id="267" r:id="rId29"/>
    <p:sldId id="268" r:id="rId30"/>
    <p:sldId id="269" r:id="rId31"/>
    <p:sldId id="270" r:id="rId32"/>
    <p:sldId id="271" r:id="rId33"/>
    <p:sldId id="272" r:id="rId34"/>
    <p:sldId id="273" r:id="rId35"/>
    <p:sldId id="274" r:id="rId36"/>
    <p:sldId id="275" r:id="rId37"/>
    <p:sldId id="276" r:id="rId38"/>
    <p:sldId id="277" r:id="rId39"/>
    <p:sldId id="278" r:id="rId40"/>
    <p:sldId id="279" r:id="rId41"/>
    <p:sldId id="347" r:id="rId42"/>
    <p:sldId id="348" r:id="rId43"/>
    <p:sldId id="349" r:id="rId44"/>
    <p:sldId id="350" r:id="rId45"/>
    <p:sldId id="351" r:id="rId46"/>
    <p:sldId id="352" r:id="rId47"/>
    <p:sldId id="353" r:id="rId48"/>
    <p:sldId id="354" r:id="rId49"/>
    <p:sldId id="355" r:id="rId50"/>
    <p:sldId id="356" r:id="rId51"/>
    <p:sldId id="357" r:id="rId52"/>
    <p:sldId id="358" r:id="rId53"/>
    <p:sldId id="363" r:id="rId54"/>
    <p:sldId id="359" r:id="rId55"/>
    <p:sldId id="360" r:id="rId56"/>
    <p:sldId id="361" r:id="rId57"/>
    <p:sldId id="362" r:id="rId58"/>
    <p:sldId id="364" r:id="rId59"/>
    <p:sldId id="365" r:id="rId60"/>
    <p:sldId id="366" r:id="rId61"/>
    <p:sldId id="371" r:id="rId62"/>
    <p:sldId id="372" r:id="rId63"/>
    <p:sldId id="373" r:id="rId64"/>
    <p:sldId id="374" r:id="rId65"/>
    <p:sldId id="376" r:id="rId66"/>
    <p:sldId id="377" r:id="rId67"/>
    <p:sldId id="375" r:id="rId68"/>
    <p:sldId id="378" r:id="rId69"/>
    <p:sldId id="379" r:id="rId70"/>
    <p:sldId id="380" r:id="rId71"/>
    <p:sldId id="381" r:id="rId72"/>
    <p:sldId id="382" r:id="rId73"/>
    <p:sldId id="367" r:id="rId74"/>
    <p:sldId id="368" r:id="rId75"/>
    <p:sldId id="369" r:id="rId76"/>
    <p:sldId id="383" r:id="rId77"/>
    <p:sldId id="384" r:id="rId78"/>
    <p:sldId id="385" r:id="rId79"/>
    <p:sldId id="370" r:id="rId80"/>
    <p:sldId id="296" r:id="rId81"/>
    <p:sldId id="297" r:id="rId82"/>
    <p:sldId id="298" r:id="rId83"/>
    <p:sldId id="299" r:id="rId84"/>
    <p:sldId id="300" r:id="rId85"/>
    <p:sldId id="302" r:id="rId86"/>
    <p:sldId id="386" r:id="rId87"/>
    <p:sldId id="411" r:id="rId88"/>
    <p:sldId id="412" r:id="rId89"/>
    <p:sldId id="413" r:id="rId90"/>
    <p:sldId id="414" r:id="rId91"/>
    <p:sldId id="415" r:id="rId92"/>
    <p:sldId id="416" r:id="rId93"/>
    <p:sldId id="417" r:id="rId94"/>
    <p:sldId id="418" r:id="rId95"/>
    <p:sldId id="419" r:id="rId96"/>
    <p:sldId id="420" r:id="rId97"/>
    <p:sldId id="421" r:id="rId98"/>
    <p:sldId id="422" r:id="rId99"/>
    <p:sldId id="423" r:id="rId100"/>
    <p:sldId id="424" r:id="rId101"/>
    <p:sldId id="425" r:id="rId102"/>
    <p:sldId id="426" r:id="rId103"/>
    <p:sldId id="427" r:id="rId104"/>
    <p:sldId id="428" r:id="rId105"/>
    <p:sldId id="429" r:id="rId106"/>
    <p:sldId id="430" r:id="rId107"/>
    <p:sldId id="431" r:id="rId108"/>
    <p:sldId id="432" r:id="rId109"/>
    <p:sldId id="433" r:id="rId110"/>
    <p:sldId id="434" r:id="rId111"/>
    <p:sldId id="435" r:id="rId112"/>
    <p:sldId id="436" r:id="rId113"/>
    <p:sldId id="437" r:id="rId114"/>
    <p:sldId id="438" r:id="rId115"/>
    <p:sldId id="439" r:id="rId116"/>
    <p:sldId id="440" r:id="rId117"/>
    <p:sldId id="441" r:id="rId118"/>
    <p:sldId id="442" r:id="rId119"/>
    <p:sldId id="443" r:id="rId120"/>
    <p:sldId id="444" r:id="rId121"/>
    <p:sldId id="445" r:id="rId122"/>
    <p:sldId id="446" r:id="rId123"/>
    <p:sldId id="317" r:id="rId124"/>
    <p:sldId id="318" r:id="rId125"/>
    <p:sldId id="319" r:id="rId126"/>
    <p:sldId id="320" r:id="rId127"/>
    <p:sldId id="321" r:id="rId128"/>
    <p:sldId id="322" r:id="rId129"/>
    <p:sldId id="323" r:id="rId130"/>
    <p:sldId id="324" r:id="rId131"/>
    <p:sldId id="325" r:id="rId132"/>
    <p:sldId id="326" r:id="rId133"/>
    <p:sldId id="327" r:id="rId134"/>
    <p:sldId id="328" r:id="rId135"/>
    <p:sldId id="329" r:id="rId136"/>
    <p:sldId id="330" r:id="rId137"/>
    <p:sldId id="331" r:id="rId138"/>
    <p:sldId id="332" r:id="rId139"/>
    <p:sldId id="333" r:id="rId140"/>
    <p:sldId id="334" r:id="rId141"/>
    <p:sldId id="335" r:id="rId142"/>
    <p:sldId id="336" r:id="rId143"/>
    <p:sldId id="337" r:id="rId144"/>
    <p:sldId id="338" r:id="rId145"/>
    <p:sldId id="339" r:id="rId146"/>
    <p:sldId id="340" r:id="rId147"/>
    <p:sldId id="341" r:id="rId148"/>
    <p:sldId id="342" r:id="rId149"/>
    <p:sldId id="343" r:id="rId150"/>
    <p:sldId id="344" r:id="rId151"/>
    <p:sldId id="345" r:id="rId1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B74EE8E-7D15-4B6B-914D-98F40FC4F234}">
          <p14:sldIdLst>
            <p14:sldId id="447"/>
            <p14:sldId id="448"/>
            <p14:sldId id="280"/>
            <p14:sldId id="669"/>
            <p14:sldId id="671"/>
            <p14:sldId id="282"/>
            <p14:sldId id="295"/>
            <p14:sldId id="672"/>
            <p14:sldId id="673"/>
            <p14:sldId id="674"/>
            <p14:sldId id="675"/>
            <p14:sldId id="650"/>
            <p14:sldId id="651"/>
            <p14:sldId id="657"/>
            <p14:sldId id="658"/>
            <p14:sldId id="676"/>
            <p14:sldId id="677"/>
            <p14:sldId id="678"/>
            <p14:sldId id="256"/>
            <p14:sldId id="257"/>
            <p14:sldId id="258"/>
            <p14:sldId id="346"/>
            <p14:sldId id="259"/>
            <p14:sldId id="263"/>
            <p14:sldId id="264"/>
            <p14:sldId id="265"/>
            <p14:sldId id="266"/>
            <p14:sldId id="267"/>
            <p14:sldId id="268"/>
            <p14:sldId id="269"/>
            <p14:sldId id="270"/>
            <p14:sldId id="271"/>
            <p14:sldId id="272"/>
            <p14:sldId id="273"/>
            <p14:sldId id="274"/>
            <p14:sldId id="275"/>
            <p14:sldId id="276"/>
            <p14:sldId id="277"/>
            <p14:sldId id="278"/>
            <p14:sldId id="279"/>
            <p14:sldId id="347"/>
            <p14:sldId id="348"/>
            <p14:sldId id="349"/>
            <p14:sldId id="350"/>
            <p14:sldId id="351"/>
            <p14:sldId id="352"/>
            <p14:sldId id="353"/>
            <p14:sldId id="354"/>
            <p14:sldId id="355"/>
            <p14:sldId id="356"/>
            <p14:sldId id="357"/>
            <p14:sldId id="358"/>
            <p14:sldId id="363"/>
            <p14:sldId id="359"/>
            <p14:sldId id="360"/>
            <p14:sldId id="361"/>
            <p14:sldId id="362"/>
            <p14:sldId id="364"/>
            <p14:sldId id="365"/>
            <p14:sldId id="366"/>
            <p14:sldId id="371"/>
            <p14:sldId id="372"/>
            <p14:sldId id="373"/>
            <p14:sldId id="374"/>
            <p14:sldId id="376"/>
            <p14:sldId id="377"/>
            <p14:sldId id="375"/>
            <p14:sldId id="378"/>
            <p14:sldId id="379"/>
            <p14:sldId id="380"/>
            <p14:sldId id="381"/>
            <p14:sldId id="382"/>
            <p14:sldId id="367"/>
            <p14:sldId id="368"/>
            <p14:sldId id="369"/>
            <p14:sldId id="383"/>
            <p14:sldId id="384"/>
            <p14:sldId id="385"/>
            <p14:sldId id="370"/>
          </p14:sldIdLst>
        </p14:section>
        <p14:section name="Untitled Section" id="{2F6F10CF-4709-4812-B577-5E4ED49B84F5}">
          <p14:sldIdLst>
            <p14:sldId id="296"/>
            <p14:sldId id="297"/>
            <p14:sldId id="298"/>
            <p14:sldId id="299"/>
            <p14:sldId id="300"/>
            <p14:sldId id="302"/>
            <p14:sldId id="386"/>
            <p14:sldId id="411"/>
            <p14:sldId id="412"/>
            <p14:sldId id="413"/>
            <p14:sldId id="414"/>
            <p14:sldId id="415"/>
            <p14:sldId id="416"/>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37"/>
            <p14:sldId id="438"/>
            <p14:sldId id="439"/>
            <p14:sldId id="440"/>
            <p14:sldId id="441"/>
            <p14:sldId id="442"/>
            <p14:sldId id="443"/>
            <p14:sldId id="444"/>
            <p14:sldId id="445"/>
            <p14:sldId id="44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ck Leinecker" initials="RL" lastIdx="1" clrIdx="0">
    <p:extLst>
      <p:ext uri="{19B8F6BF-5375-455C-9EA6-DF929625EA0E}">
        <p15:presenceInfo xmlns:p15="http://schemas.microsoft.com/office/powerpoint/2012/main" userId="76724474d4081a2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660"/>
  </p:normalViewPr>
  <p:slideViewPr>
    <p:cSldViewPr snapToGrid="0">
      <p:cViewPr varScale="1">
        <p:scale>
          <a:sx n="108" d="100"/>
          <a:sy n="108" d="100"/>
        </p:scale>
        <p:origin x="70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commentAuthors" Target="commentAuthor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5-26T12:47:51.703" idx="1">
    <p:pos x="10" y="10"/>
    <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5-26T12:47:51.703" idx="1">
    <p:pos x="10" y="10"/>
    <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5-26T12:47:51.703" idx="1">
    <p:pos x="10" y="10"/>
    <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5-26T12:47:51.703" idx="1">
    <p:pos x="10" y="10"/>
    <p:text/>
    <p:extLst>
      <p:ext uri="{C676402C-5697-4E1C-873F-D02D1690AC5C}">
        <p15:threadingInfo xmlns:p15="http://schemas.microsoft.com/office/powerpoint/2012/main" timeZoneBias="2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1-05-26T12:47:51.703" idx="1">
    <p:pos x="10" y="10"/>
    <p:text/>
    <p:extLst>
      <p:ext uri="{C676402C-5697-4E1C-873F-D02D1690AC5C}">
        <p15:threadingInfo xmlns:p15="http://schemas.microsoft.com/office/powerpoint/2012/main" timeZoneBias="24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10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7.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FD0775-FC09-4AC4-8344-C1E64088DB3D}" type="datetimeFigureOut">
              <a:rPr lang="en-US" smtClean="0"/>
              <a:t>1/18/2022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6FDB64-6AB8-4C28-9772-C331EEE10952}" type="slidenum">
              <a:rPr lang="en-US" smtClean="0"/>
              <a:t>‹#›</a:t>
            </a:fld>
            <a:endParaRPr lang="en-US"/>
          </a:p>
        </p:txBody>
      </p:sp>
    </p:spTree>
    <p:extLst>
      <p:ext uri="{BB962C8B-B14F-4D97-AF65-F5344CB8AC3E}">
        <p14:creationId xmlns:p14="http://schemas.microsoft.com/office/powerpoint/2010/main" val="26842506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GB" dirty="0"/>
              <a:t>The phrase</a:t>
            </a:r>
            <a:r>
              <a:rPr lang="en-GB" baseline="0" dirty="0"/>
              <a:t> ‘project management’ is often heard in a corporate context. What could it mean in academia?: essays, assignments, getting to grips with the elements of a module you are enrolled on etc.</a:t>
            </a:r>
          </a:p>
          <a:p>
            <a:pPr marL="171450" indent="-171450">
              <a:buFont typeface="Arial" pitchFamily="34" charset="0"/>
              <a:buChar char="•"/>
            </a:pPr>
            <a:r>
              <a:rPr lang="en-GB" baseline="0" dirty="0"/>
              <a:t>Digital equivalent of writing lists on paper, crossing things off, throwing them away when you’re done. </a:t>
            </a:r>
            <a:r>
              <a:rPr lang="en-GB" baseline="0" dirty="0" err="1"/>
              <a:t>Trello</a:t>
            </a:r>
            <a:r>
              <a:rPr lang="en-GB" baseline="0" dirty="0"/>
              <a:t> operates similarly, but online.</a:t>
            </a:r>
          </a:p>
          <a:p>
            <a:endParaRPr lang="en-GB" dirty="0"/>
          </a:p>
        </p:txBody>
      </p:sp>
      <p:sp>
        <p:nvSpPr>
          <p:cNvPr id="4" name="Slide Number Placeholder 3"/>
          <p:cNvSpPr>
            <a:spLocks noGrp="1"/>
          </p:cNvSpPr>
          <p:nvPr>
            <p:ph type="sldNum" sz="quarter" idx="10"/>
          </p:nvPr>
        </p:nvSpPr>
        <p:spPr/>
        <p:txBody>
          <a:bodyPr/>
          <a:lstStyle/>
          <a:p>
            <a:fld id="{904888F3-A2F1-47D0-91E0-FBBAD8EBE571}" type="slidenum">
              <a:rPr lang="en-GB" smtClean="0"/>
              <a:t>7</a:t>
            </a:fld>
            <a:endParaRPr lang="en-GB"/>
          </a:p>
        </p:txBody>
      </p:sp>
    </p:spTree>
    <p:extLst>
      <p:ext uri="{BB962C8B-B14F-4D97-AF65-F5344CB8AC3E}">
        <p14:creationId xmlns:p14="http://schemas.microsoft.com/office/powerpoint/2010/main" val="3541618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GB" dirty="0" err="1"/>
              <a:t>Trello</a:t>
            </a:r>
            <a:r>
              <a:rPr lang="en-GB" baseline="0" dirty="0"/>
              <a:t> is free and easy to sign up for</a:t>
            </a:r>
          </a:p>
          <a:p>
            <a:pPr marL="171450" indent="-171450">
              <a:buFont typeface="Arial" pitchFamily="34" charset="0"/>
              <a:buChar char="•"/>
            </a:pPr>
            <a:r>
              <a:rPr lang="en-GB" dirty="0"/>
              <a:t>Demonstration of creating a personal board in </a:t>
            </a:r>
            <a:r>
              <a:rPr lang="en-GB" dirty="0" err="1"/>
              <a:t>Trello</a:t>
            </a:r>
            <a:r>
              <a:rPr lang="en-GB" dirty="0"/>
              <a:t>, adding lists</a:t>
            </a:r>
            <a:r>
              <a:rPr lang="en-GB" baseline="0" dirty="0"/>
              <a:t> and cards</a:t>
            </a:r>
          </a:p>
          <a:p>
            <a:pPr marL="171450" indent="-171450">
              <a:buFont typeface="Arial" pitchFamily="34" charset="0"/>
              <a:buChar char="•"/>
            </a:pPr>
            <a:r>
              <a:rPr lang="en-GB" baseline="0" dirty="0"/>
              <a:t>Demonstration of creating a team in </a:t>
            </a:r>
            <a:r>
              <a:rPr lang="en-GB" baseline="0" dirty="0" err="1"/>
              <a:t>Trello</a:t>
            </a:r>
            <a:r>
              <a:rPr lang="en-GB" baseline="0" dirty="0"/>
              <a:t>, and adding team members to a collaborative board.</a:t>
            </a:r>
          </a:p>
          <a:p>
            <a:pPr marL="171450" indent="-171450">
              <a:buFont typeface="Arial" pitchFamily="34" charset="0"/>
              <a:buChar char="•"/>
            </a:pPr>
            <a:r>
              <a:rPr lang="en-GB" baseline="0" dirty="0"/>
              <a:t>YouTube tutorial available here: http://www.tubechop.com/watch/6865419</a:t>
            </a:r>
          </a:p>
          <a:p>
            <a:pPr marL="0" indent="0">
              <a:buFont typeface="Arial" pitchFamily="34" charset="0"/>
              <a:buNone/>
            </a:pPr>
            <a:endParaRPr lang="en-GB" baseline="0" dirty="0"/>
          </a:p>
          <a:p>
            <a:pPr marL="171450" indent="-171450">
              <a:buFont typeface="Arial" pitchFamily="34" charset="0"/>
              <a:buChar char="•"/>
            </a:pPr>
            <a:endParaRPr lang="en-GB" dirty="0"/>
          </a:p>
        </p:txBody>
      </p:sp>
      <p:sp>
        <p:nvSpPr>
          <p:cNvPr id="4" name="Slide Number Placeholder 3"/>
          <p:cNvSpPr>
            <a:spLocks noGrp="1"/>
          </p:cNvSpPr>
          <p:nvPr>
            <p:ph type="sldNum" sz="quarter" idx="10"/>
          </p:nvPr>
        </p:nvSpPr>
        <p:spPr/>
        <p:txBody>
          <a:bodyPr/>
          <a:lstStyle/>
          <a:p>
            <a:fld id="{904888F3-A2F1-47D0-91E0-FBBAD8EBE571}" type="slidenum">
              <a:rPr lang="en-GB" smtClean="0"/>
              <a:t>8</a:t>
            </a:fld>
            <a:endParaRPr lang="en-GB"/>
          </a:p>
        </p:txBody>
      </p:sp>
    </p:spTree>
    <p:extLst>
      <p:ext uri="{BB962C8B-B14F-4D97-AF65-F5344CB8AC3E}">
        <p14:creationId xmlns:p14="http://schemas.microsoft.com/office/powerpoint/2010/main" val="3452514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04888F3-A2F1-47D0-91E0-FBBAD8EBE571}" type="slidenum">
              <a:rPr lang="en-GB" smtClean="0"/>
              <a:t>9</a:t>
            </a:fld>
            <a:endParaRPr lang="en-GB"/>
          </a:p>
        </p:txBody>
      </p:sp>
    </p:spTree>
    <p:extLst>
      <p:ext uri="{BB962C8B-B14F-4D97-AF65-F5344CB8AC3E}">
        <p14:creationId xmlns:p14="http://schemas.microsoft.com/office/powerpoint/2010/main" val="3964375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04888F3-A2F1-47D0-91E0-FBBAD8EBE571}" type="slidenum">
              <a:rPr lang="en-GB" smtClean="0"/>
              <a:t>10</a:t>
            </a:fld>
            <a:endParaRPr lang="en-GB"/>
          </a:p>
        </p:txBody>
      </p:sp>
    </p:spTree>
    <p:extLst>
      <p:ext uri="{BB962C8B-B14F-4D97-AF65-F5344CB8AC3E}">
        <p14:creationId xmlns:p14="http://schemas.microsoft.com/office/powerpoint/2010/main" val="3211583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GB" dirty="0"/>
              <a:t>If the </a:t>
            </a:r>
            <a:r>
              <a:rPr lang="en-GB" dirty="0" err="1"/>
              <a:t>Trello</a:t>
            </a:r>
            <a:r>
              <a:rPr lang="en-GB" baseline="0" dirty="0"/>
              <a:t> board is collaborative, each member assigned to a task will receive an email to remind them when a task is due to be completed</a:t>
            </a:r>
          </a:p>
          <a:p>
            <a:pPr marL="171450" indent="-171450">
              <a:buFont typeface="Arial" pitchFamily="34" charset="0"/>
              <a:buChar char="•"/>
            </a:pPr>
            <a:r>
              <a:rPr lang="en-GB" baseline="0" dirty="0"/>
              <a:t>If you want to oversee the board, but not attach yourself to individual cards, ‘subscribe’ to the board and you will  be notified whenever a member of your team completes a card, moves it to a new list or adds a comment</a:t>
            </a:r>
          </a:p>
          <a:p>
            <a:pPr marL="0" indent="0">
              <a:buFont typeface="Arial" pitchFamily="34" charset="0"/>
              <a:buNone/>
            </a:pPr>
            <a:endParaRPr lang="en-GB" dirty="0"/>
          </a:p>
        </p:txBody>
      </p:sp>
      <p:sp>
        <p:nvSpPr>
          <p:cNvPr id="4" name="Slide Number Placeholder 3"/>
          <p:cNvSpPr>
            <a:spLocks noGrp="1"/>
          </p:cNvSpPr>
          <p:nvPr>
            <p:ph type="sldNum" sz="quarter" idx="10"/>
          </p:nvPr>
        </p:nvSpPr>
        <p:spPr/>
        <p:txBody>
          <a:bodyPr/>
          <a:lstStyle/>
          <a:p>
            <a:fld id="{904888F3-A2F1-47D0-91E0-FBBAD8EBE571}" type="slidenum">
              <a:rPr lang="en-GB" smtClean="0"/>
              <a:t>11</a:t>
            </a:fld>
            <a:endParaRPr lang="en-GB"/>
          </a:p>
        </p:txBody>
      </p:sp>
    </p:spTree>
    <p:extLst>
      <p:ext uri="{BB962C8B-B14F-4D97-AF65-F5344CB8AC3E}">
        <p14:creationId xmlns:p14="http://schemas.microsoft.com/office/powerpoint/2010/main" val="86801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271FB06-BA1E-4D1E-A102-D7BF1E2F47AA}" type="datetimeFigureOut">
              <a:rPr lang="en-US" smtClean="0"/>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49B6CD-7CC3-40F2-8B56-608000D11649}" type="slidenum">
              <a:rPr lang="en-US" smtClean="0"/>
              <a:t>‹#›</a:t>
            </a:fld>
            <a:endParaRPr lang="en-US"/>
          </a:p>
        </p:txBody>
      </p:sp>
    </p:spTree>
    <p:extLst>
      <p:ext uri="{BB962C8B-B14F-4D97-AF65-F5344CB8AC3E}">
        <p14:creationId xmlns:p14="http://schemas.microsoft.com/office/powerpoint/2010/main" val="3749920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71FB06-BA1E-4D1E-A102-D7BF1E2F47AA}" type="datetimeFigureOut">
              <a:rPr lang="en-US" smtClean="0"/>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49B6CD-7CC3-40F2-8B56-608000D11649}" type="slidenum">
              <a:rPr lang="en-US" smtClean="0"/>
              <a:t>‹#›</a:t>
            </a:fld>
            <a:endParaRPr lang="en-US"/>
          </a:p>
        </p:txBody>
      </p:sp>
    </p:spTree>
    <p:extLst>
      <p:ext uri="{BB962C8B-B14F-4D97-AF65-F5344CB8AC3E}">
        <p14:creationId xmlns:p14="http://schemas.microsoft.com/office/powerpoint/2010/main" val="2767750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71FB06-BA1E-4D1E-A102-D7BF1E2F47AA}" type="datetimeFigureOut">
              <a:rPr lang="en-US" smtClean="0"/>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49B6CD-7CC3-40F2-8B56-608000D11649}" type="slidenum">
              <a:rPr lang="en-US" smtClean="0"/>
              <a:t>‹#›</a:t>
            </a:fld>
            <a:endParaRPr lang="en-US"/>
          </a:p>
        </p:txBody>
      </p:sp>
    </p:spTree>
    <p:extLst>
      <p:ext uri="{BB962C8B-B14F-4D97-AF65-F5344CB8AC3E}">
        <p14:creationId xmlns:p14="http://schemas.microsoft.com/office/powerpoint/2010/main" val="529365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71FB06-BA1E-4D1E-A102-D7BF1E2F47AA}" type="datetimeFigureOut">
              <a:rPr lang="en-US" smtClean="0"/>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49B6CD-7CC3-40F2-8B56-608000D11649}" type="slidenum">
              <a:rPr lang="en-US" smtClean="0"/>
              <a:t>‹#›</a:t>
            </a:fld>
            <a:endParaRPr lang="en-US"/>
          </a:p>
        </p:txBody>
      </p:sp>
    </p:spTree>
    <p:extLst>
      <p:ext uri="{BB962C8B-B14F-4D97-AF65-F5344CB8AC3E}">
        <p14:creationId xmlns:p14="http://schemas.microsoft.com/office/powerpoint/2010/main" val="2561728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271FB06-BA1E-4D1E-A102-D7BF1E2F47AA}" type="datetimeFigureOut">
              <a:rPr lang="en-US" smtClean="0"/>
              <a:t>1/18/2022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49B6CD-7CC3-40F2-8B56-608000D11649}" type="slidenum">
              <a:rPr lang="en-US" smtClean="0"/>
              <a:t>‹#›</a:t>
            </a:fld>
            <a:endParaRPr lang="en-US"/>
          </a:p>
        </p:txBody>
      </p:sp>
    </p:spTree>
    <p:extLst>
      <p:ext uri="{BB962C8B-B14F-4D97-AF65-F5344CB8AC3E}">
        <p14:creationId xmlns:p14="http://schemas.microsoft.com/office/powerpoint/2010/main" val="35399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271FB06-BA1E-4D1E-A102-D7BF1E2F47AA}" type="datetimeFigureOut">
              <a:rPr lang="en-US" smtClean="0"/>
              <a:t>1/18/2022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49B6CD-7CC3-40F2-8B56-608000D11649}" type="slidenum">
              <a:rPr lang="en-US" smtClean="0"/>
              <a:t>‹#›</a:t>
            </a:fld>
            <a:endParaRPr lang="en-US"/>
          </a:p>
        </p:txBody>
      </p:sp>
    </p:spTree>
    <p:extLst>
      <p:ext uri="{BB962C8B-B14F-4D97-AF65-F5344CB8AC3E}">
        <p14:creationId xmlns:p14="http://schemas.microsoft.com/office/powerpoint/2010/main" val="44193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271FB06-BA1E-4D1E-A102-D7BF1E2F47AA}" type="datetimeFigureOut">
              <a:rPr lang="en-US" smtClean="0"/>
              <a:t>1/18/2022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49B6CD-7CC3-40F2-8B56-608000D11649}" type="slidenum">
              <a:rPr lang="en-US" smtClean="0"/>
              <a:t>‹#›</a:t>
            </a:fld>
            <a:endParaRPr lang="en-US"/>
          </a:p>
        </p:txBody>
      </p:sp>
    </p:spTree>
    <p:extLst>
      <p:ext uri="{BB962C8B-B14F-4D97-AF65-F5344CB8AC3E}">
        <p14:creationId xmlns:p14="http://schemas.microsoft.com/office/powerpoint/2010/main" val="278330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271FB06-BA1E-4D1E-A102-D7BF1E2F47AA}" type="datetimeFigureOut">
              <a:rPr lang="en-US" smtClean="0"/>
              <a:t>1/18/2022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49B6CD-7CC3-40F2-8B56-608000D11649}" type="slidenum">
              <a:rPr lang="en-US" smtClean="0"/>
              <a:t>‹#›</a:t>
            </a:fld>
            <a:endParaRPr lang="en-US"/>
          </a:p>
        </p:txBody>
      </p:sp>
    </p:spTree>
    <p:extLst>
      <p:ext uri="{BB962C8B-B14F-4D97-AF65-F5344CB8AC3E}">
        <p14:creationId xmlns:p14="http://schemas.microsoft.com/office/powerpoint/2010/main" val="3900128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71FB06-BA1E-4D1E-A102-D7BF1E2F47AA}" type="datetimeFigureOut">
              <a:rPr lang="en-US" smtClean="0"/>
              <a:t>1/18/2022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849B6CD-7CC3-40F2-8B56-608000D11649}" type="slidenum">
              <a:rPr lang="en-US" smtClean="0"/>
              <a:t>‹#›</a:t>
            </a:fld>
            <a:endParaRPr lang="en-US"/>
          </a:p>
        </p:txBody>
      </p:sp>
    </p:spTree>
    <p:extLst>
      <p:ext uri="{BB962C8B-B14F-4D97-AF65-F5344CB8AC3E}">
        <p14:creationId xmlns:p14="http://schemas.microsoft.com/office/powerpoint/2010/main" val="782642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271FB06-BA1E-4D1E-A102-D7BF1E2F47AA}" type="datetimeFigureOut">
              <a:rPr lang="en-US" smtClean="0"/>
              <a:t>1/18/2022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49B6CD-7CC3-40F2-8B56-608000D11649}" type="slidenum">
              <a:rPr lang="en-US" smtClean="0"/>
              <a:t>‹#›</a:t>
            </a:fld>
            <a:endParaRPr lang="en-US"/>
          </a:p>
        </p:txBody>
      </p:sp>
    </p:spTree>
    <p:extLst>
      <p:ext uri="{BB962C8B-B14F-4D97-AF65-F5344CB8AC3E}">
        <p14:creationId xmlns:p14="http://schemas.microsoft.com/office/powerpoint/2010/main" val="333752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271FB06-BA1E-4D1E-A102-D7BF1E2F47AA}" type="datetimeFigureOut">
              <a:rPr lang="en-US" smtClean="0"/>
              <a:t>1/18/2022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49B6CD-7CC3-40F2-8B56-608000D11649}" type="slidenum">
              <a:rPr lang="en-US" smtClean="0"/>
              <a:t>‹#›</a:t>
            </a:fld>
            <a:endParaRPr lang="en-US"/>
          </a:p>
        </p:txBody>
      </p:sp>
    </p:spTree>
    <p:extLst>
      <p:ext uri="{BB962C8B-B14F-4D97-AF65-F5344CB8AC3E}">
        <p14:creationId xmlns:p14="http://schemas.microsoft.com/office/powerpoint/2010/main" val="7178105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71FB06-BA1E-4D1E-A102-D7BF1E2F47AA}" type="datetimeFigureOut">
              <a:rPr lang="en-US" smtClean="0"/>
              <a:t>1/18/2022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49B6CD-7CC3-40F2-8B56-608000D11649}" type="slidenum">
              <a:rPr lang="en-US" smtClean="0"/>
              <a:t>‹#›</a:t>
            </a:fld>
            <a:endParaRPr lang="en-US"/>
          </a:p>
        </p:txBody>
      </p:sp>
    </p:spTree>
    <p:extLst>
      <p:ext uri="{BB962C8B-B14F-4D97-AF65-F5344CB8AC3E}">
        <p14:creationId xmlns:p14="http://schemas.microsoft.com/office/powerpoint/2010/main" val="18428888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05.png"/></Relationships>
</file>

<file path=ppt/slides/_rels/slide14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06.png"/></Relationships>
</file>

<file path=ppt/slides/_rels/slide14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07.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09.png"/></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smartsheet.com/blog/gantt-chart-excel"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comments" Target="../comments/comment4.xml"/><Relationship Id="rId4" Type="http://schemas.openxmlformats.org/officeDocument/2006/relationships/image" Target="../media/image45.png"/></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comments" Target="../comments/comment5.xml"/><Relationship Id="rId5" Type="http://schemas.openxmlformats.org/officeDocument/2006/relationships/image" Target="../media/image50.png"/><Relationship Id="rId4" Type="http://schemas.openxmlformats.org/officeDocument/2006/relationships/image" Target="../media/image45.png"/></Relationships>
</file>

<file path=ppt/slides/_rels/slide7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trello.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05D6F-FA04-44DD-AA78-3BF0EBF488EF}"/>
              </a:ext>
            </a:extLst>
          </p:cNvPr>
          <p:cNvSpPr>
            <a:spLocks noGrp="1"/>
          </p:cNvSpPr>
          <p:nvPr>
            <p:ph type="title"/>
          </p:nvPr>
        </p:nvSpPr>
        <p:spPr/>
        <p:txBody>
          <a:bodyPr/>
          <a:lstStyle/>
          <a:p>
            <a:r>
              <a:rPr lang="en-US" dirty="0"/>
              <a:t>Start with Non-UML</a:t>
            </a:r>
          </a:p>
        </p:txBody>
      </p:sp>
      <p:sp>
        <p:nvSpPr>
          <p:cNvPr id="3" name="Content Placeholder 2">
            <a:extLst>
              <a:ext uri="{FF2B5EF4-FFF2-40B4-BE49-F238E27FC236}">
                <a16:creationId xmlns:a16="http://schemas.microsoft.com/office/drawing/2014/main" id="{AC720A28-32EA-4832-9C52-2CBAE6D3F925}"/>
              </a:ext>
            </a:extLst>
          </p:cNvPr>
          <p:cNvSpPr>
            <a:spLocks noGrp="1"/>
          </p:cNvSpPr>
          <p:nvPr>
            <p:ph idx="1"/>
          </p:nvPr>
        </p:nvSpPr>
        <p:spPr/>
        <p:txBody>
          <a:bodyPr/>
          <a:lstStyle/>
          <a:p>
            <a:r>
              <a:rPr lang="en-US" dirty="0"/>
              <a:t>Gantt Chart</a:t>
            </a:r>
          </a:p>
          <a:p>
            <a:r>
              <a:rPr lang="en-US" dirty="0"/>
              <a:t>Project Management</a:t>
            </a:r>
          </a:p>
        </p:txBody>
      </p:sp>
    </p:spTree>
    <p:extLst>
      <p:ext uri="{BB962C8B-B14F-4D97-AF65-F5344CB8AC3E}">
        <p14:creationId xmlns:p14="http://schemas.microsoft.com/office/powerpoint/2010/main" val="39768406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title="Screenshot of a Card in Trello"/>
          <p:cNvPicPr>
            <a:picLocks noChangeAspect="1" noChangeArrowheads="1"/>
          </p:cNvPicPr>
          <p:nvPr/>
        </p:nvPicPr>
        <p:blipFill rotWithShape="1">
          <a:blip r:embed="rId3">
            <a:extLst>
              <a:ext uri="{28A0092B-C50C-407E-A947-70E740481C1C}">
                <a14:useLocalDpi xmlns:a14="http://schemas.microsoft.com/office/drawing/2010/main" val="0"/>
              </a:ext>
            </a:extLst>
          </a:blip>
          <a:srcRect l="19660" t="11923" r="22379" b="25819"/>
          <a:stretch/>
        </p:blipFill>
        <p:spPr bwMode="auto">
          <a:xfrm>
            <a:off x="4586878" y="613905"/>
            <a:ext cx="5698318"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919536" y="260648"/>
            <a:ext cx="1728192" cy="6247864"/>
          </a:xfrm>
          <a:prstGeom prst="rect">
            <a:avLst/>
          </a:prstGeom>
          <a:noFill/>
        </p:spPr>
        <p:txBody>
          <a:bodyPr wrap="square" rtlCol="0">
            <a:spAutoFit/>
          </a:bodyPr>
          <a:lstStyle/>
          <a:p>
            <a:r>
              <a:rPr lang="en-GB" sz="1600" dirty="0"/>
              <a:t>Example of a </a:t>
            </a:r>
            <a:r>
              <a:rPr lang="en-GB" sz="1600" b="1" dirty="0"/>
              <a:t>‘Card</a:t>
            </a:r>
            <a:r>
              <a:rPr lang="en-GB" sz="1600" dirty="0"/>
              <a:t>’ labelled “Week 2 pre-lecture reading”.</a:t>
            </a:r>
          </a:p>
          <a:p>
            <a:endParaRPr lang="en-GB" sz="1600" b="1" dirty="0"/>
          </a:p>
          <a:p>
            <a:r>
              <a:rPr lang="en-GB" sz="1600" dirty="0"/>
              <a:t>I have set a </a:t>
            </a:r>
            <a:r>
              <a:rPr lang="en-GB" sz="1600" b="1" dirty="0"/>
              <a:t>due date</a:t>
            </a:r>
            <a:r>
              <a:rPr lang="en-GB" sz="1600" dirty="0"/>
              <a:t> for completing this card (</a:t>
            </a:r>
            <a:r>
              <a:rPr lang="en-GB" sz="1600" dirty="0" err="1"/>
              <a:t>Trello</a:t>
            </a:r>
            <a:r>
              <a:rPr lang="en-GB" sz="1600" dirty="0"/>
              <a:t> shows me this is overdue!).</a:t>
            </a:r>
          </a:p>
          <a:p>
            <a:endParaRPr lang="en-GB" sz="1600" b="1" dirty="0"/>
          </a:p>
          <a:p>
            <a:r>
              <a:rPr lang="en-GB" sz="1600" dirty="0"/>
              <a:t>I have </a:t>
            </a:r>
            <a:r>
              <a:rPr lang="en-GB" sz="1600" b="1" dirty="0"/>
              <a:t>colour coded </a:t>
            </a:r>
            <a:r>
              <a:rPr lang="en-GB" sz="1600" dirty="0"/>
              <a:t>it in orange so that I can use filters later to focus on this type of task.</a:t>
            </a:r>
          </a:p>
          <a:p>
            <a:endParaRPr lang="en-GB" sz="1600" b="1" dirty="0"/>
          </a:p>
          <a:p>
            <a:r>
              <a:rPr lang="en-GB" sz="1600" dirty="0"/>
              <a:t>I have added a </a:t>
            </a:r>
            <a:r>
              <a:rPr lang="en-GB" sz="1600" b="1" dirty="0"/>
              <a:t>checklist</a:t>
            </a:r>
            <a:r>
              <a:rPr lang="en-GB" sz="1600" dirty="0"/>
              <a:t> of readings I need to complete and ticked one as complete.</a:t>
            </a:r>
          </a:p>
        </p:txBody>
      </p:sp>
      <p:cxnSp>
        <p:nvCxnSpPr>
          <p:cNvPr id="6" name="Straight Arrow Connector 5"/>
          <p:cNvCxnSpPr/>
          <p:nvPr/>
        </p:nvCxnSpPr>
        <p:spPr>
          <a:xfrm>
            <a:off x="3431704" y="797316"/>
            <a:ext cx="1368152" cy="1834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2999656" y="1772816"/>
            <a:ext cx="3024336" cy="21602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3359696" y="1772816"/>
            <a:ext cx="1728192" cy="161176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3431704" y="3284984"/>
            <a:ext cx="1800200" cy="187220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465666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CD0189A-56D8-4387-8323-095F9D2AADA5}"/>
              </a:ext>
            </a:extLst>
          </p:cNvPr>
          <p:cNvSpPr txBox="1"/>
          <p:nvPr/>
        </p:nvSpPr>
        <p:spPr>
          <a:xfrm>
            <a:off x="8782050" y="4549676"/>
            <a:ext cx="3333750" cy="2308324"/>
          </a:xfrm>
          <a:prstGeom prst="rect">
            <a:avLst/>
          </a:prstGeom>
          <a:solidFill>
            <a:schemeClr val="bg2"/>
          </a:solidFill>
        </p:spPr>
        <p:txBody>
          <a:bodyPr wrap="square" rtlCol="0">
            <a:spAutoFit/>
          </a:bodyPr>
          <a:lstStyle/>
          <a:p>
            <a:r>
              <a:rPr lang="en-US" sz="3600" dirty="0"/>
              <a:t>ATM Example</a:t>
            </a:r>
          </a:p>
          <a:p>
            <a:endParaRPr lang="en-US" sz="3600" dirty="0"/>
          </a:p>
          <a:p>
            <a:endParaRPr lang="en-US" sz="3600" dirty="0"/>
          </a:p>
          <a:p>
            <a:endParaRPr lang="en-US" sz="3600" dirty="0"/>
          </a:p>
        </p:txBody>
      </p:sp>
      <p:pic>
        <p:nvPicPr>
          <p:cNvPr id="3" name="Picture 2" descr="A picture containing calendar&#10;&#10;Description automatically generated">
            <a:extLst>
              <a:ext uri="{FF2B5EF4-FFF2-40B4-BE49-F238E27FC236}">
                <a16:creationId xmlns:a16="http://schemas.microsoft.com/office/drawing/2014/main" id="{C565215E-15E5-47F5-B5F9-E4E5773024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207" y="0"/>
            <a:ext cx="11009586" cy="6858000"/>
          </a:xfrm>
          <a:prstGeom prst="rect">
            <a:avLst/>
          </a:prstGeom>
        </p:spPr>
      </p:pic>
      <p:sp>
        <p:nvSpPr>
          <p:cNvPr id="6" name="TextBox 5">
            <a:extLst>
              <a:ext uri="{FF2B5EF4-FFF2-40B4-BE49-F238E27FC236}">
                <a16:creationId xmlns:a16="http://schemas.microsoft.com/office/drawing/2014/main" id="{09F27A93-1565-424F-B124-910D1C453964}"/>
              </a:ext>
            </a:extLst>
          </p:cNvPr>
          <p:cNvSpPr txBox="1"/>
          <p:nvPr/>
        </p:nvSpPr>
        <p:spPr>
          <a:xfrm>
            <a:off x="8924925" y="4549676"/>
            <a:ext cx="3333750" cy="2308324"/>
          </a:xfrm>
          <a:prstGeom prst="rect">
            <a:avLst/>
          </a:prstGeom>
          <a:solidFill>
            <a:schemeClr val="bg2"/>
          </a:solidFill>
        </p:spPr>
        <p:txBody>
          <a:bodyPr wrap="square" rtlCol="0">
            <a:spAutoFit/>
          </a:bodyPr>
          <a:lstStyle/>
          <a:p>
            <a:r>
              <a:rPr lang="en-US" sz="3600" dirty="0"/>
              <a:t>The first message is inserting the card</a:t>
            </a:r>
          </a:p>
        </p:txBody>
      </p:sp>
    </p:spTree>
    <p:extLst>
      <p:ext uri="{BB962C8B-B14F-4D97-AF65-F5344CB8AC3E}">
        <p14:creationId xmlns:p14="http://schemas.microsoft.com/office/powerpoint/2010/main" val="12992861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CD0189A-56D8-4387-8323-095F9D2AADA5}"/>
              </a:ext>
            </a:extLst>
          </p:cNvPr>
          <p:cNvSpPr txBox="1"/>
          <p:nvPr/>
        </p:nvSpPr>
        <p:spPr>
          <a:xfrm>
            <a:off x="8782050" y="4549676"/>
            <a:ext cx="3333750" cy="2308324"/>
          </a:xfrm>
          <a:prstGeom prst="rect">
            <a:avLst/>
          </a:prstGeom>
          <a:solidFill>
            <a:schemeClr val="bg2"/>
          </a:solidFill>
        </p:spPr>
        <p:txBody>
          <a:bodyPr wrap="square" rtlCol="0">
            <a:spAutoFit/>
          </a:bodyPr>
          <a:lstStyle/>
          <a:p>
            <a:r>
              <a:rPr lang="en-US" sz="3600" dirty="0"/>
              <a:t>ATM Example</a:t>
            </a:r>
          </a:p>
          <a:p>
            <a:endParaRPr lang="en-US" sz="3600" dirty="0"/>
          </a:p>
          <a:p>
            <a:endParaRPr lang="en-US" sz="3600" dirty="0"/>
          </a:p>
          <a:p>
            <a:endParaRPr lang="en-US" sz="3600" dirty="0"/>
          </a:p>
        </p:txBody>
      </p:sp>
      <p:pic>
        <p:nvPicPr>
          <p:cNvPr id="3" name="Picture 2" descr="A picture containing diagram&#10;&#10;Description automatically generated">
            <a:extLst>
              <a:ext uri="{FF2B5EF4-FFF2-40B4-BE49-F238E27FC236}">
                <a16:creationId xmlns:a16="http://schemas.microsoft.com/office/drawing/2014/main" id="{626BB677-9294-49B2-AACB-4F0F3AD8DC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207" y="0"/>
            <a:ext cx="11009586" cy="6858000"/>
          </a:xfrm>
          <a:prstGeom prst="rect">
            <a:avLst/>
          </a:prstGeom>
        </p:spPr>
      </p:pic>
      <p:sp>
        <p:nvSpPr>
          <p:cNvPr id="6" name="TextBox 5">
            <a:extLst>
              <a:ext uri="{FF2B5EF4-FFF2-40B4-BE49-F238E27FC236}">
                <a16:creationId xmlns:a16="http://schemas.microsoft.com/office/drawing/2014/main" id="{8BB5D253-1577-4796-9E91-DAB0F2016139}"/>
              </a:ext>
            </a:extLst>
          </p:cNvPr>
          <p:cNvSpPr txBox="1"/>
          <p:nvPr/>
        </p:nvSpPr>
        <p:spPr>
          <a:xfrm>
            <a:off x="8934450" y="4549676"/>
            <a:ext cx="3333750" cy="2308324"/>
          </a:xfrm>
          <a:prstGeom prst="rect">
            <a:avLst/>
          </a:prstGeom>
          <a:solidFill>
            <a:schemeClr val="bg2"/>
          </a:solidFill>
        </p:spPr>
        <p:txBody>
          <a:bodyPr wrap="square" rtlCol="0">
            <a:spAutoFit/>
          </a:bodyPr>
          <a:lstStyle/>
          <a:p>
            <a:r>
              <a:rPr lang="en-US" sz="3600" dirty="0"/>
              <a:t>Messages show the interaction between lifelines</a:t>
            </a:r>
          </a:p>
        </p:txBody>
      </p:sp>
    </p:spTree>
    <p:extLst>
      <p:ext uri="{BB962C8B-B14F-4D97-AF65-F5344CB8AC3E}">
        <p14:creationId xmlns:p14="http://schemas.microsoft.com/office/powerpoint/2010/main" val="8198617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CD0189A-56D8-4387-8323-095F9D2AADA5}"/>
              </a:ext>
            </a:extLst>
          </p:cNvPr>
          <p:cNvSpPr txBox="1"/>
          <p:nvPr/>
        </p:nvSpPr>
        <p:spPr>
          <a:xfrm>
            <a:off x="8782050" y="4549676"/>
            <a:ext cx="3333750" cy="2308324"/>
          </a:xfrm>
          <a:prstGeom prst="rect">
            <a:avLst/>
          </a:prstGeom>
          <a:solidFill>
            <a:schemeClr val="bg2"/>
          </a:solidFill>
        </p:spPr>
        <p:txBody>
          <a:bodyPr wrap="square" rtlCol="0">
            <a:spAutoFit/>
          </a:bodyPr>
          <a:lstStyle/>
          <a:p>
            <a:r>
              <a:rPr lang="en-US" sz="3600" dirty="0"/>
              <a:t>ATM Example</a:t>
            </a:r>
          </a:p>
          <a:p>
            <a:endParaRPr lang="en-US" sz="3600" dirty="0"/>
          </a:p>
          <a:p>
            <a:endParaRPr lang="en-US" sz="3600" dirty="0"/>
          </a:p>
          <a:p>
            <a:endParaRPr lang="en-US" sz="3600" dirty="0"/>
          </a:p>
        </p:txBody>
      </p:sp>
      <p:pic>
        <p:nvPicPr>
          <p:cNvPr id="3" name="Picture 2" descr="A picture containing diagram&#10;&#10;Description automatically generated">
            <a:extLst>
              <a:ext uri="{FF2B5EF4-FFF2-40B4-BE49-F238E27FC236}">
                <a16:creationId xmlns:a16="http://schemas.microsoft.com/office/drawing/2014/main" id="{9C1A56B0-EB94-4F79-9D09-39BB21731F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207" y="0"/>
            <a:ext cx="11009586" cy="6858000"/>
          </a:xfrm>
          <a:prstGeom prst="rect">
            <a:avLst/>
          </a:prstGeom>
        </p:spPr>
      </p:pic>
      <p:sp>
        <p:nvSpPr>
          <p:cNvPr id="6" name="TextBox 5">
            <a:extLst>
              <a:ext uri="{FF2B5EF4-FFF2-40B4-BE49-F238E27FC236}">
                <a16:creationId xmlns:a16="http://schemas.microsoft.com/office/drawing/2014/main" id="{6D19BB0F-DF67-43B0-A35E-74696B5CC5AE}"/>
              </a:ext>
            </a:extLst>
          </p:cNvPr>
          <p:cNvSpPr txBox="1"/>
          <p:nvPr/>
        </p:nvSpPr>
        <p:spPr>
          <a:xfrm>
            <a:off x="8934450" y="4702076"/>
            <a:ext cx="3333750" cy="1754326"/>
          </a:xfrm>
          <a:prstGeom prst="rect">
            <a:avLst/>
          </a:prstGeom>
          <a:solidFill>
            <a:schemeClr val="bg2"/>
          </a:solidFill>
        </p:spPr>
        <p:txBody>
          <a:bodyPr wrap="square" rtlCol="0">
            <a:spAutoFit/>
          </a:bodyPr>
          <a:lstStyle/>
          <a:p>
            <a:r>
              <a:rPr lang="en-US" sz="3600" dirty="0"/>
              <a:t>We sometimes move down the lifelines</a:t>
            </a:r>
          </a:p>
        </p:txBody>
      </p:sp>
    </p:spTree>
    <p:extLst>
      <p:ext uri="{BB962C8B-B14F-4D97-AF65-F5344CB8AC3E}">
        <p14:creationId xmlns:p14="http://schemas.microsoft.com/office/powerpoint/2010/main" val="312514738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CD0189A-56D8-4387-8323-095F9D2AADA5}"/>
              </a:ext>
            </a:extLst>
          </p:cNvPr>
          <p:cNvSpPr txBox="1"/>
          <p:nvPr/>
        </p:nvSpPr>
        <p:spPr>
          <a:xfrm>
            <a:off x="8782050" y="4549676"/>
            <a:ext cx="3333750" cy="2308324"/>
          </a:xfrm>
          <a:prstGeom prst="rect">
            <a:avLst/>
          </a:prstGeom>
          <a:solidFill>
            <a:schemeClr val="bg2"/>
          </a:solidFill>
        </p:spPr>
        <p:txBody>
          <a:bodyPr wrap="square" rtlCol="0">
            <a:spAutoFit/>
          </a:bodyPr>
          <a:lstStyle/>
          <a:p>
            <a:r>
              <a:rPr lang="en-US" sz="3600" dirty="0"/>
              <a:t>ATM Example</a:t>
            </a:r>
          </a:p>
          <a:p>
            <a:endParaRPr lang="en-US" sz="3600" dirty="0"/>
          </a:p>
          <a:p>
            <a:endParaRPr lang="en-US" sz="3600" dirty="0"/>
          </a:p>
          <a:p>
            <a:endParaRPr lang="en-US" sz="3600" dirty="0"/>
          </a:p>
        </p:txBody>
      </p:sp>
      <p:pic>
        <p:nvPicPr>
          <p:cNvPr id="3" name="Picture 2" descr="A picture containing diagram&#10;&#10;Description automatically generated">
            <a:extLst>
              <a:ext uri="{FF2B5EF4-FFF2-40B4-BE49-F238E27FC236}">
                <a16:creationId xmlns:a16="http://schemas.microsoft.com/office/drawing/2014/main" id="{BF1CE534-EF04-4567-B635-CDBAF0DD14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207" y="0"/>
            <a:ext cx="11009586" cy="6858000"/>
          </a:xfrm>
          <a:prstGeom prst="rect">
            <a:avLst/>
          </a:prstGeom>
        </p:spPr>
      </p:pic>
      <p:sp>
        <p:nvSpPr>
          <p:cNvPr id="6" name="TextBox 5">
            <a:extLst>
              <a:ext uri="{FF2B5EF4-FFF2-40B4-BE49-F238E27FC236}">
                <a16:creationId xmlns:a16="http://schemas.microsoft.com/office/drawing/2014/main" id="{C84B080E-0ABA-4B55-B167-FDB1F59EC7D9}"/>
              </a:ext>
            </a:extLst>
          </p:cNvPr>
          <p:cNvSpPr txBox="1"/>
          <p:nvPr/>
        </p:nvSpPr>
        <p:spPr>
          <a:xfrm>
            <a:off x="8934450" y="4702076"/>
            <a:ext cx="3333750" cy="1754326"/>
          </a:xfrm>
          <a:prstGeom prst="rect">
            <a:avLst/>
          </a:prstGeom>
          <a:solidFill>
            <a:schemeClr val="bg2"/>
          </a:solidFill>
        </p:spPr>
        <p:txBody>
          <a:bodyPr wrap="square" rtlCol="0">
            <a:spAutoFit/>
          </a:bodyPr>
          <a:lstStyle/>
          <a:p>
            <a:r>
              <a:rPr lang="en-US" sz="3600" dirty="0"/>
              <a:t>Insert card </a:t>
            </a:r>
            <a:r>
              <a:rPr lang="en-US" sz="3600" dirty="0" err="1"/>
              <a:t>messsage</a:t>
            </a:r>
            <a:endParaRPr lang="en-US" sz="3600" dirty="0"/>
          </a:p>
          <a:p>
            <a:endParaRPr lang="en-US" sz="3600" dirty="0"/>
          </a:p>
        </p:txBody>
      </p:sp>
    </p:spTree>
    <p:extLst>
      <p:ext uri="{BB962C8B-B14F-4D97-AF65-F5344CB8AC3E}">
        <p14:creationId xmlns:p14="http://schemas.microsoft.com/office/powerpoint/2010/main" val="26990520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CD0189A-56D8-4387-8323-095F9D2AADA5}"/>
              </a:ext>
            </a:extLst>
          </p:cNvPr>
          <p:cNvSpPr txBox="1"/>
          <p:nvPr/>
        </p:nvSpPr>
        <p:spPr>
          <a:xfrm>
            <a:off x="8782050" y="4549676"/>
            <a:ext cx="3333750" cy="2308324"/>
          </a:xfrm>
          <a:prstGeom prst="rect">
            <a:avLst/>
          </a:prstGeom>
          <a:solidFill>
            <a:schemeClr val="bg2"/>
          </a:solidFill>
        </p:spPr>
        <p:txBody>
          <a:bodyPr wrap="square" rtlCol="0">
            <a:spAutoFit/>
          </a:bodyPr>
          <a:lstStyle/>
          <a:p>
            <a:r>
              <a:rPr lang="en-US" sz="3600" dirty="0"/>
              <a:t>ATM Example</a:t>
            </a:r>
          </a:p>
          <a:p>
            <a:endParaRPr lang="en-US" sz="3600" dirty="0"/>
          </a:p>
          <a:p>
            <a:endParaRPr lang="en-US" sz="3600" dirty="0"/>
          </a:p>
          <a:p>
            <a:endParaRPr lang="en-US" sz="3600" dirty="0"/>
          </a:p>
        </p:txBody>
      </p:sp>
      <p:pic>
        <p:nvPicPr>
          <p:cNvPr id="3" name="Picture 2" descr="A picture containing diagram&#10;&#10;Description automatically generated">
            <a:extLst>
              <a:ext uri="{FF2B5EF4-FFF2-40B4-BE49-F238E27FC236}">
                <a16:creationId xmlns:a16="http://schemas.microsoft.com/office/drawing/2014/main" id="{A6320D63-F9CF-47D9-BA6A-406493E9A7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207" y="0"/>
            <a:ext cx="11009586" cy="6858000"/>
          </a:xfrm>
          <a:prstGeom prst="rect">
            <a:avLst/>
          </a:prstGeom>
        </p:spPr>
      </p:pic>
      <p:sp>
        <p:nvSpPr>
          <p:cNvPr id="6" name="TextBox 5">
            <a:extLst>
              <a:ext uri="{FF2B5EF4-FFF2-40B4-BE49-F238E27FC236}">
                <a16:creationId xmlns:a16="http://schemas.microsoft.com/office/drawing/2014/main" id="{19849454-6E41-4C53-B432-FE66ED7150E7}"/>
              </a:ext>
            </a:extLst>
          </p:cNvPr>
          <p:cNvSpPr txBox="1"/>
          <p:nvPr/>
        </p:nvSpPr>
        <p:spPr>
          <a:xfrm>
            <a:off x="8934450" y="4702076"/>
            <a:ext cx="3333750" cy="1754326"/>
          </a:xfrm>
          <a:prstGeom prst="rect">
            <a:avLst/>
          </a:prstGeom>
          <a:solidFill>
            <a:schemeClr val="bg2"/>
          </a:solidFill>
        </p:spPr>
        <p:txBody>
          <a:bodyPr wrap="square" rtlCol="0">
            <a:spAutoFit/>
          </a:bodyPr>
          <a:lstStyle/>
          <a:p>
            <a:r>
              <a:rPr lang="en-US" sz="3600" dirty="0"/>
              <a:t>Verify card</a:t>
            </a:r>
          </a:p>
          <a:p>
            <a:endParaRPr lang="en-US" sz="3600" dirty="0"/>
          </a:p>
          <a:p>
            <a:endParaRPr lang="en-US" sz="3600" dirty="0"/>
          </a:p>
        </p:txBody>
      </p:sp>
    </p:spTree>
    <p:extLst>
      <p:ext uri="{BB962C8B-B14F-4D97-AF65-F5344CB8AC3E}">
        <p14:creationId xmlns:p14="http://schemas.microsoft.com/office/powerpoint/2010/main" val="6549525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CD0189A-56D8-4387-8323-095F9D2AADA5}"/>
              </a:ext>
            </a:extLst>
          </p:cNvPr>
          <p:cNvSpPr txBox="1"/>
          <p:nvPr/>
        </p:nvSpPr>
        <p:spPr>
          <a:xfrm>
            <a:off x="8782050" y="4549676"/>
            <a:ext cx="3333750" cy="2308324"/>
          </a:xfrm>
          <a:prstGeom prst="rect">
            <a:avLst/>
          </a:prstGeom>
          <a:solidFill>
            <a:schemeClr val="bg2"/>
          </a:solidFill>
        </p:spPr>
        <p:txBody>
          <a:bodyPr wrap="square" rtlCol="0">
            <a:spAutoFit/>
          </a:bodyPr>
          <a:lstStyle/>
          <a:p>
            <a:r>
              <a:rPr lang="en-US" sz="3600" dirty="0"/>
              <a:t>ATM Example</a:t>
            </a:r>
          </a:p>
          <a:p>
            <a:endParaRPr lang="en-US" sz="3600" dirty="0"/>
          </a:p>
          <a:p>
            <a:endParaRPr lang="en-US" sz="3600" dirty="0"/>
          </a:p>
          <a:p>
            <a:endParaRPr lang="en-US" sz="3600" dirty="0"/>
          </a:p>
        </p:txBody>
      </p:sp>
      <p:pic>
        <p:nvPicPr>
          <p:cNvPr id="3" name="Picture 2" descr="A picture containing calendar&#10;&#10;Description automatically generated">
            <a:extLst>
              <a:ext uri="{FF2B5EF4-FFF2-40B4-BE49-F238E27FC236}">
                <a16:creationId xmlns:a16="http://schemas.microsoft.com/office/drawing/2014/main" id="{193253B3-52DF-40D4-8B5D-DBC4E7F61F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207" y="0"/>
            <a:ext cx="11009586" cy="6858000"/>
          </a:xfrm>
          <a:prstGeom prst="rect">
            <a:avLst/>
          </a:prstGeom>
        </p:spPr>
      </p:pic>
      <p:sp>
        <p:nvSpPr>
          <p:cNvPr id="6" name="TextBox 5">
            <a:extLst>
              <a:ext uri="{FF2B5EF4-FFF2-40B4-BE49-F238E27FC236}">
                <a16:creationId xmlns:a16="http://schemas.microsoft.com/office/drawing/2014/main" id="{CC1E0CCA-B13F-414C-8581-3F0279DAEBAC}"/>
              </a:ext>
            </a:extLst>
          </p:cNvPr>
          <p:cNvSpPr txBox="1"/>
          <p:nvPr/>
        </p:nvSpPr>
        <p:spPr>
          <a:xfrm>
            <a:off x="8934450" y="4702076"/>
            <a:ext cx="3333750" cy="1754326"/>
          </a:xfrm>
          <a:prstGeom prst="rect">
            <a:avLst/>
          </a:prstGeom>
          <a:solidFill>
            <a:schemeClr val="bg2"/>
          </a:solidFill>
        </p:spPr>
        <p:txBody>
          <a:bodyPr wrap="square" rtlCol="0">
            <a:spAutoFit/>
          </a:bodyPr>
          <a:lstStyle/>
          <a:p>
            <a:r>
              <a:rPr lang="en-US" sz="3600" dirty="0"/>
              <a:t>Objects can return messages</a:t>
            </a:r>
          </a:p>
          <a:p>
            <a:endParaRPr lang="en-US" sz="3600" dirty="0"/>
          </a:p>
        </p:txBody>
      </p:sp>
    </p:spTree>
    <p:extLst>
      <p:ext uri="{BB962C8B-B14F-4D97-AF65-F5344CB8AC3E}">
        <p14:creationId xmlns:p14="http://schemas.microsoft.com/office/powerpoint/2010/main" val="39468373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CD0189A-56D8-4387-8323-095F9D2AADA5}"/>
              </a:ext>
            </a:extLst>
          </p:cNvPr>
          <p:cNvSpPr txBox="1"/>
          <p:nvPr/>
        </p:nvSpPr>
        <p:spPr>
          <a:xfrm>
            <a:off x="8782050" y="4549676"/>
            <a:ext cx="3333750" cy="2308324"/>
          </a:xfrm>
          <a:prstGeom prst="rect">
            <a:avLst/>
          </a:prstGeom>
          <a:solidFill>
            <a:schemeClr val="bg2"/>
          </a:solidFill>
        </p:spPr>
        <p:txBody>
          <a:bodyPr wrap="square" rtlCol="0">
            <a:spAutoFit/>
          </a:bodyPr>
          <a:lstStyle/>
          <a:p>
            <a:r>
              <a:rPr lang="en-US" sz="3600" dirty="0"/>
              <a:t>ATM Example</a:t>
            </a:r>
          </a:p>
          <a:p>
            <a:endParaRPr lang="en-US" sz="3600" dirty="0"/>
          </a:p>
          <a:p>
            <a:endParaRPr lang="en-US" sz="3600" dirty="0"/>
          </a:p>
          <a:p>
            <a:endParaRPr lang="en-US" sz="3600" dirty="0"/>
          </a:p>
        </p:txBody>
      </p:sp>
      <p:pic>
        <p:nvPicPr>
          <p:cNvPr id="3" name="Picture 2" descr="A picture containing diagram&#10;&#10;Description automatically generated">
            <a:extLst>
              <a:ext uri="{FF2B5EF4-FFF2-40B4-BE49-F238E27FC236}">
                <a16:creationId xmlns:a16="http://schemas.microsoft.com/office/drawing/2014/main" id="{7FBF360B-5661-4FCA-A675-D66B5CE344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207" y="0"/>
            <a:ext cx="11009586" cy="6858000"/>
          </a:xfrm>
          <a:prstGeom prst="rect">
            <a:avLst/>
          </a:prstGeom>
        </p:spPr>
      </p:pic>
      <p:sp>
        <p:nvSpPr>
          <p:cNvPr id="6" name="TextBox 5">
            <a:extLst>
              <a:ext uri="{FF2B5EF4-FFF2-40B4-BE49-F238E27FC236}">
                <a16:creationId xmlns:a16="http://schemas.microsoft.com/office/drawing/2014/main" id="{89FE5808-1807-40EC-B0C5-02D9D4AA37C7}"/>
              </a:ext>
            </a:extLst>
          </p:cNvPr>
          <p:cNvSpPr txBox="1"/>
          <p:nvPr/>
        </p:nvSpPr>
        <p:spPr>
          <a:xfrm>
            <a:off x="8886825" y="4549676"/>
            <a:ext cx="3333750" cy="2308324"/>
          </a:xfrm>
          <a:prstGeom prst="rect">
            <a:avLst/>
          </a:prstGeom>
          <a:solidFill>
            <a:schemeClr val="bg2"/>
          </a:solidFill>
        </p:spPr>
        <p:txBody>
          <a:bodyPr wrap="square" rtlCol="0">
            <a:spAutoFit/>
          </a:bodyPr>
          <a:lstStyle/>
          <a:p>
            <a:r>
              <a:rPr lang="en-US" sz="3600" dirty="0"/>
              <a:t>Dotted line for returned message to requester</a:t>
            </a:r>
          </a:p>
        </p:txBody>
      </p:sp>
    </p:spTree>
    <p:extLst>
      <p:ext uri="{BB962C8B-B14F-4D97-AF65-F5344CB8AC3E}">
        <p14:creationId xmlns:p14="http://schemas.microsoft.com/office/powerpoint/2010/main" val="414764692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CD0189A-56D8-4387-8323-095F9D2AADA5}"/>
              </a:ext>
            </a:extLst>
          </p:cNvPr>
          <p:cNvSpPr txBox="1"/>
          <p:nvPr/>
        </p:nvSpPr>
        <p:spPr>
          <a:xfrm>
            <a:off x="8782050" y="4549676"/>
            <a:ext cx="3333750" cy="2308324"/>
          </a:xfrm>
          <a:prstGeom prst="rect">
            <a:avLst/>
          </a:prstGeom>
          <a:solidFill>
            <a:schemeClr val="bg2"/>
          </a:solidFill>
        </p:spPr>
        <p:txBody>
          <a:bodyPr wrap="square" rtlCol="0">
            <a:spAutoFit/>
          </a:bodyPr>
          <a:lstStyle/>
          <a:p>
            <a:r>
              <a:rPr lang="en-US" sz="3600" dirty="0"/>
              <a:t>ATM Example</a:t>
            </a:r>
          </a:p>
          <a:p>
            <a:endParaRPr lang="en-US" sz="3600" dirty="0"/>
          </a:p>
          <a:p>
            <a:endParaRPr lang="en-US" sz="3600" dirty="0"/>
          </a:p>
          <a:p>
            <a:endParaRPr lang="en-US" sz="3600" dirty="0"/>
          </a:p>
        </p:txBody>
      </p:sp>
      <p:pic>
        <p:nvPicPr>
          <p:cNvPr id="3" name="Picture 2" descr="Diagram&#10;&#10;Description automatically generated with medium confidence">
            <a:extLst>
              <a:ext uri="{FF2B5EF4-FFF2-40B4-BE49-F238E27FC236}">
                <a16:creationId xmlns:a16="http://schemas.microsoft.com/office/drawing/2014/main" id="{908DC673-F88D-4DEA-B5CF-3DAF1B5725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207" y="0"/>
            <a:ext cx="11009586" cy="6858000"/>
          </a:xfrm>
          <a:prstGeom prst="rect">
            <a:avLst/>
          </a:prstGeom>
        </p:spPr>
      </p:pic>
      <p:sp>
        <p:nvSpPr>
          <p:cNvPr id="6" name="TextBox 5">
            <a:extLst>
              <a:ext uri="{FF2B5EF4-FFF2-40B4-BE49-F238E27FC236}">
                <a16:creationId xmlns:a16="http://schemas.microsoft.com/office/drawing/2014/main" id="{90F62A14-6767-4284-A0F7-485C34A05753}"/>
              </a:ext>
            </a:extLst>
          </p:cNvPr>
          <p:cNvSpPr txBox="1"/>
          <p:nvPr/>
        </p:nvSpPr>
        <p:spPr>
          <a:xfrm>
            <a:off x="8858250" y="4378226"/>
            <a:ext cx="3333750" cy="2308324"/>
          </a:xfrm>
          <a:prstGeom prst="rect">
            <a:avLst/>
          </a:prstGeom>
          <a:solidFill>
            <a:schemeClr val="bg2"/>
          </a:solidFill>
        </p:spPr>
        <p:txBody>
          <a:bodyPr wrap="square" rtlCol="0">
            <a:spAutoFit/>
          </a:bodyPr>
          <a:lstStyle/>
          <a:p>
            <a:r>
              <a:rPr lang="en-US" sz="3600" dirty="0"/>
              <a:t>Requesting PIN is not a return message and not dotted</a:t>
            </a:r>
          </a:p>
        </p:txBody>
      </p:sp>
    </p:spTree>
    <p:extLst>
      <p:ext uri="{BB962C8B-B14F-4D97-AF65-F5344CB8AC3E}">
        <p14:creationId xmlns:p14="http://schemas.microsoft.com/office/powerpoint/2010/main" val="27391586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CD0189A-56D8-4387-8323-095F9D2AADA5}"/>
              </a:ext>
            </a:extLst>
          </p:cNvPr>
          <p:cNvSpPr txBox="1"/>
          <p:nvPr/>
        </p:nvSpPr>
        <p:spPr>
          <a:xfrm>
            <a:off x="8782050" y="4549676"/>
            <a:ext cx="3333750" cy="2308324"/>
          </a:xfrm>
          <a:prstGeom prst="rect">
            <a:avLst/>
          </a:prstGeom>
          <a:solidFill>
            <a:schemeClr val="bg2"/>
          </a:solidFill>
        </p:spPr>
        <p:txBody>
          <a:bodyPr wrap="square" rtlCol="0">
            <a:spAutoFit/>
          </a:bodyPr>
          <a:lstStyle/>
          <a:p>
            <a:r>
              <a:rPr lang="en-US" sz="3600" dirty="0"/>
              <a:t>ATM Example</a:t>
            </a:r>
          </a:p>
          <a:p>
            <a:endParaRPr lang="en-US" sz="3600" dirty="0"/>
          </a:p>
          <a:p>
            <a:endParaRPr lang="en-US" sz="3600" dirty="0"/>
          </a:p>
          <a:p>
            <a:endParaRPr lang="en-US" sz="3600" dirty="0"/>
          </a:p>
        </p:txBody>
      </p:sp>
      <p:pic>
        <p:nvPicPr>
          <p:cNvPr id="3" name="Picture 2" descr="A picture containing calendar&#10;&#10;Description automatically generated">
            <a:extLst>
              <a:ext uri="{FF2B5EF4-FFF2-40B4-BE49-F238E27FC236}">
                <a16:creationId xmlns:a16="http://schemas.microsoft.com/office/drawing/2014/main" id="{833F7033-CE7F-412E-8A17-0FE0977D4F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207" y="0"/>
            <a:ext cx="11009586" cy="6858000"/>
          </a:xfrm>
          <a:prstGeom prst="rect">
            <a:avLst/>
          </a:prstGeom>
        </p:spPr>
      </p:pic>
      <p:sp>
        <p:nvSpPr>
          <p:cNvPr id="6" name="TextBox 5">
            <a:extLst>
              <a:ext uri="{FF2B5EF4-FFF2-40B4-BE49-F238E27FC236}">
                <a16:creationId xmlns:a16="http://schemas.microsoft.com/office/drawing/2014/main" id="{A865A18E-6039-47A7-8036-5FCE4131DFAC}"/>
              </a:ext>
            </a:extLst>
          </p:cNvPr>
          <p:cNvSpPr txBox="1"/>
          <p:nvPr/>
        </p:nvSpPr>
        <p:spPr>
          <a:xfrm>
            <a:off x="8858250" y="3995678"/>
            <a:ext cx="3333750" cy="2862322"/>
          </a:xfrm>
          <a:prstGeom prst="rect">
            <a:avLst/>
          </a:prstGeom>
          <a:solidFill>
            <a:schemeClr val="bg2"/>
          </a:solidFill>
        </p:spPr>
        <p:txBody>
          <a:bodyPr wrap="square" rtlCol="0">
            <a:spAutoFit/>
          </a:bodyPr>
          <a:lstStyle/>
          <a:p>
            <a:r>
              <a:rPr lang="en-US" sz="3600" dirty="0"/>
              <a:t>What if the card is bad? Then we have an alternative frame</a:t>
            </a:r>
          </a:p>
        </p:txBody>
      </p:sp>
    </p:spTree>
    <p:extLst>
      <p:ext uri="{BB962C8B-B14F-4D97-AF65-F5344CB8AC3E}">
        <p14:creationId xmlns:p14="http://schemas.microsoft.com/office/powerpoint/2010/main" val="244249233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CD0189A-56D8-4387-8323-095F9D2AADA5}"/>
              </a:ext>
            </a:extLst>
          </p:cNvPr>
          <p:cNvSpPr txBox="1"/>
          <p:nvPr/>
        </p:nvSpPr>
        <p:spPr>
          <a:xfrm>
            <a:off x="8782050" y="4549676"/>
            <a:ext cx="3333750" cy="2308324"/>
          </a:xfrm>
          <a:prstGeom prst="rect">
            <a:avLst/>
          </a:prstGeom>
          <a:solidFill>
            <a:schemeClr val="bg2"/>
          </a:solidFill>
        </p:spPr>
        <p:txBody>
          <a:bodyPr wrap="square" rtlCol="0">
            <a:spAutoFit/>
          </a:bodyPr>
          <a:lstStyle/>
          <a:p>
            <a:r>
              <a:rPr lang="en-US" sz="3600" dirty="0"/>
              <a:t>ATM Example</a:t>
            </a:r>
          </a:p>
          <a:p>
            <a:endParaRPr lang="en-US" sz="3600" dirty="0"/>
          </a:p>
          <a:p>
            <a:endParaRPr lang="en-US" sz="3600" dirty="0"/>
          </a:p>
          <a:p>
            <a:endParaRPr lang="en-US" sz="3600" dirty="0"/>
          </a:p>
        </p:txBody>
      </p:sp>
      <p:pic>
        <p:nvPicPr>
          <p:cNvPr id="3" name="Picture 2" descr="A picture containing timeline&#10;&#10;Description automatically generated">
            <a:extLst>
              <a:ext uri="{FF2B5EF4-FFF2-40B4-BE49-F238E27FC236}">
                <a16:creationId xmlns:a16="http://schemas.microsoft.com/office/drawing/2014/main" id="{9E325D12-66CC-490B-BE40-D856D65851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207" y="0"/>
            <a:ext cx="11009586" cy="6858000"/>
          </a:xfrm>
          <a:prstGeom prst="rect">
            <a:avLst/>
          </a:prstGeom>
        </p:spPr>
      </p:pic>
      <p:sp>
        <p:nvSpPr>
          <p:cNvPr id="6" name="TextBox 5">
            <a:extLst>
              <a:ext uri="{FF2B5EF4-FFF2-40B4-BE49-F238E27FC236}">
                <a16:creationId xmlns:a16="http://schemas.microsoft.com/office/drawing/2014/main" id="{6E84F1E4-6C49-4997-BC6D-FF00DEE903CF}"/>
              </a:ext>
            </a:extLst>
          </p:cNvPr>
          <p:cNvSpPr txBox="1"/>
          <p:nvPr/>
        </p:nvSpPr>
        <p:spPr>
          <a:xfrm>
            <a:off x="7486650" y="4549676"/>
            <a:ext cx="4781550" cy="2308324"/>
          </a:xfrm>
          <a:prstGeom prst="rect">
            <a:avLst/>
          </a:prstGeom>
          <a:solidFill>
            <a:schemeClr val="bg2"/>
          </a:solidFill>
        </p:spPr>
        <p:txBody>
          <a:bodyPr wrap="square" rtlCol="0">
            <a:spAutoFit/>
          </a:bodyPr>
          <a:lstStyle/>
          <a:p>
            <a:r>
              <a:rPr lang="en-US" sz="3600" dirty="0"/>
              <a:t>Alternative frames offer two choices that are usually mutually exclusive</a:t>
            </a:r>
          </a:p>
        </p:txBody>
      </p:sp>
    </p:spTree>
    <p:extLst>
      <p:ext uri="{BB962C8B-B14F-4D97-AF65-F5344CB8AC3E}">
        <p14:creationId xmlns:p14="http://schemas.microsoft.com/office/powerpoint/2010/main" val="410804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91544" y="260648"/>
            <a:ext cx="8229600" cy="5904656"/>
          </a:xfrm>
        </p:spPr>
        <p:txBody>
          <a:bodyPr>
            <a:normAutofit fontScale="92500" lnSpcReduction="10000"/>
          </a:bodyPr>
          <a:lstStyle/>
          <a:p>
            <a:pPr marL="0" indent="0">
              <a:buNone/>
            </a:pPr>
            <a:r>
              <a:rPr lang="en-US" sz="2400" b="1" dirty="0"/>
              <a:t>Recap of </a:t>
            </a:r>
            <a:r>
              <a:rPr lang="en-US" sz="2400" b="1" dirty="0" err="1"/>
              <a:t>Trello’s</a:t>
            </a:r>
            <a:r>
              <a:rPr lang="en-US" sz="2400" b="1" dirty="0"/>
              <a:t> features</a:t>
            </a:r>
            <a:r>
              <a:rPr lang="en-US" sz="2400" dirty="0"/>
              <a:t>:</a:t>
            </a:r>
          </a:p>
          <a:p>
            <a:pPr marL="0" indent="0">
              <a:buNone/>
            </a:pPr>
            <a:endParaRPr lang="en-US" sz="2200" dirty="0"/>
          </a:p>
          <a:p>
            <a:r>
              <a:rPr lang="en-US" sz="2200" dirty="0"/>
              <a:t>Name your ‘lists’ (workflow), and add ‘cards’ (tasks) that need to be completed. Move cards between lists as you complete them.</a:t>
            </a:r>
          </a:p>
          <a:p>
            <a:endParaRPr lang="en-US" sz="2200" dirty="0"/>
          </a:p>
          <a:p>
            <a:r>
              <a:rPr lang="en-US" sz="2200" dirty="0"/>
              <a:t>Attach due dates to cards. Trello will notify you by email when the date is looming.</a:t>
            </a:r>
          </a:p>
          <a:p>
            <a:endParaRPr lang="en-US" sz="2200" dirty="0"/>
          </a:p>
          <a:p>
            <a:r>
              <a:rPr lang="en-US" sz="2200" dirty="0"/>
              <a:t>Attach documents and links to cards for easy referral.</a:t>
            </a:r>
          </a:p>
          <a:p>
            <a:endParaRPr lang="en-US" sz="2200" dirty="0"/>
          </a:p>
          <a:p>
            <a:r>
              <a:rPr lang="en-US" sz="2200" dirty="0"/>
              <a:t>Create checklists within a card and Trello will show your progress as you work through it.</a:t>
            </a:r>
          </a:p>
          <a:p>
            <a:endParaRPr lang="en-US" sz="2200" dirty="0"/>
          </a:p>
          <a:p>
            <a:r>
              <a:rPr lang="en-US" sz="2200" dirty="0"/>
              <a:t>Color code your cards so you can focus on specific tasks.</a:t>
            </a:r>
          </a:p>
          <a:p>
            <a:endParaRPr lang="en-US" sz="2200" dirty="0"/>
          </a:p>
          <a:p>
            <a:r>
              <a:rPr lang="en-US" sz="2200" dirty="0"/>
              <a:t>Connect Trello with work you are doing in other apps such as </a:t>
            </a:r>
            <a:r>
              <a:rPr lang="en-US" sz="2200" dirty="0" err="1"/>
              <a:t>Evernote</a:t>
            </a:r>
            <a:r>
              <a:rPr lang="en-US" sz="2200" dirty="0"/>
              <a:t> – interoperable.</a:t>
            </a:r>
          </a:p>
        </p:txBody>
      </p:sp>
      <p:pic>
        <p:nvPicPr>
          <p:cNvPr id="4" name="Picture 3" descr="This is a picture of the Trello logo" title="Trello logo"/>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1588" y="6066168"/>
            <a:ext cx="2212164" cy="680240"/>
          </a:xfrm>
          <a:prstGeom prst="rect">
            <a:avLst/>
          </a:prstGeom>
        </p:spPr>
      </p:pic>
    </p:spTree>
    <p:extLst>
      <p:ext uri="{BB962C8B-B14F-4D97-AF65-F5344CB8AC3E}">
        <p14:creationId xmlns:p14="http://schemas.microsoft.com/office/powerpoint/2010/main" val="131211777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CD0189A-56D8-4387-8323-095F9D2AADA5}"/>
              </a:ext>
            </a:extLst>
          </p:cNvPr>
          <p:cNvSpPr txBox="1"/>
          <p:nvPr/>
        </p:nvSpPr>
        <p:spPr>
          <a:xfrm>
            <a:off x="8782050" y="4549676"/>
            <a:ext cx="3333750" cy="2308324"/>
          </a:xfrm>
          <a:prstGeom prst="rect">
            <a:avLst/>
          </a:prstGeom>
          <a:solidFill>
            <a:schemeClr val="bg2"/>
          </a:solidFill>
        </p:spPr>
        <p:txBody>
          <a:bodyPr wrap="square" rtlCol="0">
            <a:spAutoFit/>
          </a:bodyPr>
          <a:lstStyle/>
          <a:p>
            <a:r>
              <a:rPr lang="en-US" sz="3600" dirty="0"/>
              <a:t>ATM Example</a:t>
            </a:r>
          </a:p>
          <a:p>
            <a:endParaRPr lang="en-US" sz="3600" dirty="0"/>
          </a:p>
          <a:p>
            <a:endParaRPr lang="en-US" sz="3600" dirty="0"/>
          </a:p>
          <a:p>
            <a:endParaRPr lang="en-US" sz="3600" dirty="0"/>
          </a:p>
        </p:txBody>
      </p:sp>
      <p:pic>
        <p:nvPicPr>
          <p:cNvPr id="5" name="Picture 4" descr="Diagram&#10;&#10;Description automatically generated">
            <a:extLst>
              <a:ext uri="{FF2B5EF4-FFF2-40B4-BE49-F238E27FC236}">
                <a16:creationId xmlns:a16="http://schemas.microsoft.com/office/drawing/2014/main" id="{7585627B-08BA-4B5A-9EDD-A0B3CCD766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207" y="0"/>
            <a:ext cx="11009586" cy="6858000"/>
          </a:xfrm>
          <a:prstGeom prst="rect">
            <a:avLst/>
          </a:prstGeom>
        </p:spPr>
      </p:pic>
      <p:sp>
        <p:nvSpPr>
          <p:cNvPr id="9" name="TextBox 8">
            <a:extLst>
              <a:ext uri="{FF2B5EF4-FFF2-40B4-BE49-F238E27FC236}">
                <a16:creationId xmlns:a16="http://schemas.microsoft.com/office/drawing/2014/main" id="{37D453C9-9A31-4B22-9566-E7DEBBB0E291}"/>
              </a:ext>
            </a:extLst>
          </p:cNvPr>
          <p:cNvSpPr txBox="1"/>
          <p:nvPr/>
        </p:nvSpPr>
        <p:spPr>
          <a:xfrm>
            <a:off x="8934450" y="4702076"/>
            <a:ext cx="3333750" cy="1754326"/>
          </a:xfrm>
          <a:prstGeom prst="rect">
            <a:avLst/>
          </a:prstGeom>
          <a:solidFill>
            <a:schemeClr val="bg2"/>
          </a:solidFill>
        </p:spPr>
        <p:txBody>
          <a:bodyPr wrap="square" rtlCol="0">
            <a:spAutoFit/>
          </a:bodyPr>
          <a:lstStyle/>
          <a:p>
            <a:r>
              <a:rPr lang="en-US" sz="3600" dirty="0"/>
              <a:t>Place an alternative box</a:t>
            </a:r>
          </a:p>
          <a:p>
            <a:endParaRPr lang="en-US" sz="3600" dirty="0"/>
          </a:p>
        </p:txBody>
      </p:sp>
    </p:spTree>
    <p:extLst>
      <p:ext uri="{BB962C8B-B14F-4D97-AF65-F5344CB8AC3E}">
        <p14:creationId xmlns:p14="http://schemas.microsoft.com/office/powerpoint/2010/main" val="9423176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CD0189A-56D8-4387-8323-095F9D2AADA5}"/>
              </a:ext>
            </a:extLst>
          </p:cNvPr>
          <p:cNvSpPr txBox="1"/>
          <p:nvPr/>
        </p:nvSpPr>
        <p:spPr>
          <a:xfrm>
            <a:off x="8782050" y="4549676"/>
            <a:ext cx="3333750" cy="2308324"/>
          </a:xfrm>
          <a:prstGeom prst="rect">
            <a:avLst/>
          </a:prstGeom>
          <a:solidFill>
            <a:schemeClr val="bg2"/>
          </a:solidFill>
        </p:spPr>
        <p:txBody>
          <a:bodyPr wrap="square" rtlCol="0">
            <a:spAutoFit/>
          </a:bodyPr>
          <a:lstStyle/>
          <a:p>
            <a:r>
              <a:rPr lang="en-US" sz="3600" dirty="0"/>
              <a:t>ATM Example</a:t>
            </a:r>
          </a:p>
          <a:p>
            <a:endParaRPr lang="en-US" sz="3600" dirty="0"/>
          </a:p>
          <a:p>
            <a:endParaRPr lang="en-US" sz="3600" dirty="0"/>
          </a:p>
          <a:p>
            <a:endParaRPr lang="en-US" sz="3600" dirty="0"/>
          </a:p>
        </p:txBody>
      </p:sp>
      <p:pic>
        <p:nvPicPr>
          <p:cNvPr id="3" name="Picture 2" descr="Diagram&#10;&#10;Description automatically generated">
            <a:extLst>
              <a:ext uri="{FF2B5EF4-FFF2-40B4-BE49-F238E27FC236}">
                <a16:creationId xmlns:a16="http://schemas.microsoft.com/office/drawing/2014/main" id="{9B135CE2-BA6B-4004-B864-DCD55F01EE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207" y="0"/>
            <a:ext cx="11009586" cy="6858000"/>
          </a:xfrm>
          <a:prstGeom prst="rect">
            <a:avLst/>
          </a:prstGeom>
        </p:spPr>
      </p:pic>
      <p:sp>
        <p:nvSpPr>
          <p:cNvPr id="6" name="TextBox 5">
            <a:extLst>
              <a:ext uri="{FF2B5EF4-FFF2-40B4-BE49-F238E27FC236}">
                <a16:creationId xmlns:a16="http://schemas.microsoft.com/office/drawing/2014/main" id="{333B2306-475E-49AE-9954-69890601466B}"/>
              </a:ext>
            </a:extLst>
          </p:cNvPr>
          <p:cNvSpPr txBox="1"/>
          <p:nvPr/>
        </p:nvSpPr>
        <p:spPr>
          <a:xfrm>
            <a:off x="8934450" y="4702076"/>
            <a:ext cx="3333750" cy="1754326"/>
          </a:xfrm>
          <a:prstGeom prst="rect">
            <a:avLst/>
          </a:prstGeom>
          <a:solidFill>
            <a:schemeClr val="bg2"/>
          </a:solidFill>
        </p:spPr>
        <p:txBody>
          <a:bodyPr wrap="square" rtlCol="0">
            <a:spAutoFit/>
          </a:bodyPr>
          <a:lstStyle/>
          <a:p>
            <a:r>
              <a:rPr lang="en-US" sz="3600" dirty="0"/>
              <a:t>Card is valid</a:t>
            </a:r>
          </a:p>
          <a:p>
            <a:endParaRPr lang="en-US" sz="3600" dirty="0"/>
          </a:p>
          <a:p>
            <a:endParaRPr lang="en-US" sz="3600" dirty="0"/>
          </a:p>
        </p:txBody>
      </p:sp>
    </p:spTree>
    <p:extLst>
      <p:ext uri="{BB962C8B-B14F-4D97-AF65-F5344CB8AC3E}">
        <p14:creationId xmlns:p14="http://schemas.microsoft.com/office/powerpoint/2010/main" val="12264931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CD0189A-56D8-4387-8323-095F9D2AADA5}"/>
              </a:ext>
            </a:extLst>
          </p:cNvPr>
          <p:cNvSpPr txBox="1"/>
          <p:nvPr/>
        </p:nvSpPr>
        <p:spPr>
          <a:xfrm>
            <a:off x="8782050" y="4549676"/>
            <a:ext cx="3333750" cy="2308324"/>
          </a:xfrm>
          <a:prstGeom prst="rect">
            <a:avLst/>
          </a:prstGeom>
          <a:solidFill>
            <a:schemeClr val="bg2"/>
          </a:solidFill>
        </p:spPr>
        <p:txBody>
          <a:bodyPr wrap="square" rtlCol="0">
            <a:spAutoFit/>
          </a:bodyPr>
          <a:lstStyle/>
          <a:p>
            <a:r>
              <a:rPr lang="en-US" sz="3600" dirty="0"/>
              <a:t>ATM Example</a:t>
            </a:r>
          </a:p>
          <a:p>
            <a:endParaRPr lang="en-US" sz="3600" dirty="0"/>
          </a:p>
          <a:p>
            <a:endParaRPr lang="en-US" sz="3600" dirty="0"/>
          </a:p>
          <a:p>
            <a:endParaRPr lang="en-US" sz="3600" dirty="0"/>
          </a:p>
        </p:txBody>
      </p:sp>
      <p:pic>
        <p:nvPicPr>
          <p:cNvPr id="3" name="Picture 2" descr="Diagram&#10;&#10;Description automatically generated">
            <a:extLst>
              <a:ext uri="{FF2B5EF4-FFF2-40B4-BE49-F238E27FC236}">
                <a16:creationId xmlns:a16="http://schemas.microsoft.com/office/drawing/2014/main" id="{92416E71-9783-4747-AF14-0682D5DD46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207" y="0"/>
            <a:ext cx="11009586" cy="6858000"/>
          </a:xfrm>
          <a:prstGeom prst="rect">
            <a:avLst/>
          </a:prstGeom>
        </p:spPr>
      </p:pic>
      <p:sp>
        <p:nvSpPr>
          <p:cNvPr id="6" name="TextBox 5">
            <a:extLst>
              <a:ext uri="{FF2B5EF4-FFF2-40B4-BE49-F238E27FC236}">
                <a16:creationId xmlns:a16="http://schemas.microsoft.com/office/drawing/2014/main" id="{3DDBA845-F5FD-463C-A882-1A172C9B37C3}"/>
              </a:ext>
            </a:extLst>
          </p:cNvPr>
          <p:cNvSpPr txBox="1"/>
          <p:nvPr/>
        </p:nvSpPr>
        <p:spPr>
          <a:xfrm>
            <a:off x="8934450" y="4702076"/>
            <a:ext cx="3333750" cy="1754326"/>
          </a:xfrm>
          <a:prstGeom prst="rect">
            <a:avLst/>
          </a:prstGeom>
          <a:solidFill>
            <a:schemeClr val="bg2"/>
          </a:solidFill>
        </p:spPr>
        <p:txBody>
          <a:bodyPr wrap="square" rtlCol="0">
            <a:spAutoFit/>
          </a:bodyPr>
          <a:lstStyle/>
          <a:p>
            <a:r>
              <a:rPr lang="en-US" sz="3600" dirty="0"/>
              <a:t>Card is not valid</a:t>
            </a:r>
          </a:p>
          <a:p>
            <a:endParaRPr lang="en-US" sz="3600" dirty="0"/>
          </a:p>
          <a:p>
            <a:endParaRPr lang="en-US" sz="3600" dirty="0"/>
          </a:p>
        </p:txBody>
      </p:sp>
    </p:spTree>
    <p:extLst>
      <p:ext uri="{BB962C8B-B14F-4D97-AF65-F5344CB8AC3E}">
        <p14:creationId xmlns:p14="http://schemas.microsoft.com/office/powerpoint/2010/main" val="46751363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CD0189A-56D8-4387-8323-095F9D2AADA5}"/>
              </a:ext>
            </a:extLst>
          </p:cNvPr>
          <p:cNvSpPr txBox="1"/>
          <p:nvPr/>
        </p:nvSpPr>
        <p:spPr>
          <a:xfrm>
            <a:off x="8782050" y="4549676"/>
            <a:ext cx="3333750" cy="2308324"/>
          </a:xfrm>
          <a:prstGeom prst="rect">
            <a:avLst/>
          </a:prstGeom>
          <a:solidFill>
            <a:schemeClr val="bg2"/>
          </a:solidFill>
        </p:spPr>
        <p:txBody>
          <a:bodyPr wrap="square" rtlCol="0">
            <a:spAutoFit/>
          </a:bodyPr>
          <a:lstStyle/>
          <a:p>
            <a:r>
              <a:rPr lang="en-US" sz="3600" dirty="0"/>
              <a:t>ATM Example</a:t>
            </a:r>
          </a:p>
          <a:p>
            <a:endParaRPr lang="en-US" sz="3600" dirty="0"/>
          </a:p>
          <a:p>
            <a:endParaRPr lang="en-US" sz="3600" dirty="0"/>
          </a:p>
          <a:p>
            <a:endParaRPr lang="en-US" sz="3600" dirty="0"/>
          </a:p>
        </p:txBody>
      </p:sp>
      <p:pic>
        <p:nvPicPr>
          <p:cNvPr id="3" name="Picture 2" descr="Diagram&#10;&#10;Description automatically generated">
            <a:extLst>
              <a:ext uri="{FF2B5EF4-FFF2-40B4-BE49-F238E27FC236}">
                <a16:creationId xmlns:a16="http://schemas.microsoft.com/office/drawing/2014/main" id="{E371B29C-9AF7-4E98-992B-B2B6076EC6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207" y="0"/>
            <a:ext cx="11009586" cy="6858000"/>
          </a:xfrm>
          <a:prstGeom prst="rect">
            <a:avLst/>
          </a:prstGeom>
        </p:spPr>
      </p:pic>
      <p:sp>
        <p:nvSpPr>
          <p:cNvPr id="6" name="TextBox 5">
            <a:extLst>
              <a:ext uri="{FF2B5EF4-FFF2-40B4-BE49-F238E27FC236}">
                <a16:creationId xmlns:a16="http://schemas.microsoft.com/office/drawing/2014/main" id="{97DDEF47-46A4-4DAB-B29A-2D297EB2DE2B}"/>
              </a:ext>
            </a:extLst>
          </p:cNvPr>
          <p:cNvSpPr txBox="1"/>
          <p:nvPr/>
        </p:nvSpPr>
        <p:spPr>
          <a:xfrm>
            <a:off x="8934450" y="4702076"/>
            <a:ext cx="3333750" cy="1754326"/>
          </a:xfrm>
          <a:prstGeom prst="rect">
            <a:avLst/>
          </a:prstGeom>
          <a:solidFill>
            <a:schemeClr val="bg2"/>
          </a:solidFill>
        </p:spPr>
        <p:txBody>
          <a:bodyPr wrap="square" rtlCol="0">
            <a:spAutoFit/>
          </a:bodyPr>
          <a:lstStyle/>
          <a:p>
            <a:r>
              <a:rPr lang="en-US" sz="3600" dirty="0"/>
              <a:t>Completed alternate frame</a:t>
            </a:r>
          </a:p>
          <a:p>
            <a:endParaRPr lang="en-US" sz="3600" dirty="0"/>
          </a:p>
        </p:txBody>
      </p:sp>
    </p:spTree>
    <p:extLst>
      <p:ext uri="{BB962C8B-B14F-4D97-AF65-F5344CB8AC3E}">
        <p14:creationId xmlns:p14="http://schemas.microsoft.com/office/powerpoint/2010/main" val="311974915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CD0189A-56D8-4387-8323-095F9D2AADA5}"/>
              </a:ext>
            </a:extLst>
          </p:cNvPr>
          <p:cNvSpPr txBox="1"/>
          <p:nvPr/>
        </p:nvSpPr>
        <p:spPr>
          <a:xfrm>
            <a:off x="8782050" y="4549676"/>
            <a:ext cx="3333750" cy="2308324"/>
          </a:xfrm>
          <a:prstGeom prst="rect">
            <a:avLst/>
          </a:prstGeom>
          <a:solidFill>
            <a:schemeClr val="bg2"/>
          </a:solidFill>
        </p:spPr>
        <p:txBody>
          <a:bodyPr wrap="square" rtlCol="0">
            <a:spAutoFit/>
          </a:bodyPr>
          <a:lstStyle/>
          <a:p>
            <a:r>
              <a:rPr lang="en-US" sz="3600" dirty="0"/>
              <a:t>ATM Example</a:t>
            </a:r>
          </a:p>
          <a:p>
            <a:endParaRPr lang="en-US" sz="3600" dirty="0"/>
          </a:p>
          <a:p>
            <a:endParaRPr lang="en-US" sz="3600" dirty="0"/>
          </a:p>
          <a:p>
            <a:endParaRPr lang="en-US" sz="3600" dirty="0"/>
          </a:p>
        </p:txBody>
      </p:sp>
      <p:pic>
        <p:nvPicPr>
          <p:cNvPr id="3" name="Picture 2" descr="Diagram&#10;&#10;Description automatically generated">
            <a:extLst>
              <a:ext uri="{FF2B5EF4-FFF2-40B4-BE49-F238E27FC236}">
                <a16:creationId xmlns:a16="http://schemas.microsoft.com/office/drawing/2014/main" id="{FBA683D8-314C-48E5-8953-E8A9F34689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207" y="0"/>
            <a:ext cx="11009586" cy="6858000"/>
          </a:xfrm>
          <a:prstGeom prst="rect">
            <a:avLst/>
          </a:prstGeom>
        </p:spPr>
      </p:pic>
      <p:sp>
        <p:nvSpPr>
          <p:cNvPr id="6" name="TextBox 5">
            <a:extLst>
              <a:ext uri="{FF2B5EF4-FFF2-40B4-BE49-F238E27FC236}">
                <a16:creationId xmlns:a16="http://schemas.microsoft.com/office/drawing/2014/main" id="{4E446357-D2AF-4DE2-A715-E7DC275A1135}"/>
              </a:ext>
            </a:extLst>
          </p:cNvPr>
          <p:cNvSpPr txBox="1"/>
          <p:nvPr/>
        </p:nvSpPr>
        <p:spPr>
          <a:xfrm>
            <a:off x="8934450" y="4702076"/>
            <a:ext cx="3333750" cy="1754326"/>
          </a:xfrm>
          <a:prstGeom prst="rect">
            <a:avLst/>
          </a:prstGeom>
          <a:solidFill>
            <a:schemeClr val="bg2"/>
          </a:solidFill>
        </p:spPr>
        <p:txBody>
          <a:bodyPr wrap="square" rtlCol="0">
            <a:spAutoFit/>
          </a:bodyPr>
          <a:lstStyle/>
          <a:p>
            <a:r>
              <a:rPr lang="en-US" sz="3600" dirty="0"/>
              <a:t>PIN entered response (dotted line)</a:t>
            </a:r>
          </a:p>
        </p:txBody>
      </p:sp>
    </p:spTree>
    <p:extLst>
      <p:ext uri="{BB962C8B-B14F-4D97-AF65-F5344CB8AC3E}">
        <p14:creationId xmlns:p14="http://schemas.microsoft.com/office/powerpoint/2010/main" val="10707950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CD0189A-56D8-4387-8323-095F9D2AADA5}"/>
              </a:ext>
            </a:extLst>
          </p:cNvPr>
          <p:cNvSpPr txBox="1"/>
          <p:nvPr/>
        </p:nvSpPr>
        <p:spPr>
          <a:xfrm>
            <a:off x="8782050" y="4549676"/>
            <a:ext cx="3333750" cy="2308324"/>
          </a:xfrm>
          <a:prstGeom prst="rect">
            <a:avLst/>
          </a:prstGeom>
          <a:solidFill>
            <a:schemeClr val="bg2"/>
          </a:solidFill>
        </p:spPr>
        <p:txBody>
          <a:bodyPr wrap="square" rtlCol="0">
            <a:spAutoFit/>
          </a:bodyPr>
          <a:lstStyle/>
          <a:p>
            <a:r>
              <a:rPr lang="en-US" sz="3600" dirty="0"/>
              <a:t>ATM Example</a:t>
            </a:r>
          </a:p>
          <a:p>
            <a:endParaRPr lang="en-US" sz="3600" dirty="0"/>
          </a:p>
          <a:p>
            <a:endParaRPr lang="en-US" sz="3600" dirty="0"/>
          </a:p>
          <a:p>
            <a:endParaRPr lang="en-US" sz="3600" dirty="0"/>
          </a:p>
        </p:txBody>
      </p:sp>
      <p:pic>
        <p:nvPicPr>
          <p:cNvPr id="3" name="Picture 2" descr="Diagram&#10;&#10;Description automatically generated">
            <a:extLst>
              <a:ext uri="{FF2B5EF4-FFF2-40B4-BE49-F238E27FC236}">
                <a16:creationId xmlns:a16="http://schemas.microsoft.com/office/drawing/2014/main" id="{1839FEDA-3F04-4B37-ADC6-916BA4866A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207" y="0"/>
            <a:ext cx="11009586" cy="6858000"/>
          </a:xfrm>
          <a:prstGeom prst="rect">
            <a:avLst/>
          </a:prstGeom>
        </p:spPr>
      </p:pic>
      <p:sp>
        <p:nvSpPr>
          <p:cNvPr id="6" name="TextBox 5">
            <a:extLst>
              <a:ext uri="{FF2B5EF4-FFF2-40B4-BE49-F238E27FC236}">
                <a16:creationId xmlns:a16="http://schemas.microsoft.com/office/drawing/2014/main" id="{AAABD71D-51B9-4714-B630-8D243A44989C}"/>
              </a:ext>
            </a:extLst>
          </p:cNvPr>
          <p:cNvSpPr txBox="1"/>
          <p:nvPr/>
        </p:nvSpPr>
        <p:spPr>
          <a:xfrm>
            <a:off x="8934450" y="4702076"/>
            <a:ext cx="3333750" cy="1754326"/>
          </a:xfrm>
          <a:prstGeom prst="rect">
            <a:avLst/>
          </a:prstGeom>
          <a:solidFill>
            <a:schemeClr val="bg2"/>
          </a:solidFill>
        </p:spPr>
        <p:txBody>
          <a:bodyPr wrap="square" rtlCol="0">
            <a:spAutoFit/>
          </a:bodyPr>
          <a:lstStyle/>
          <a:p>
            <a:r>
              <a:rPr lang="en-US" sz="3600" dirty="0"/>
              <a:t>Verify PIN</a:t>
            </a:r>
          </a:p>
          <a:p>
            <a:endParaRPr lang="en-US" sz="3600" dirty="0"/>
          </a:p>
          <a:p>
            <a:endParaRPr lang="en-US" sz="3600" dirty="0"/>
          </a:p>
        </p:txBody>
      </p:sp>
    </p:spTree>
    <p:extLst>
      <p:ext uri="{BB962C8B-B14F-4D97-AF65-F5344CB8AC3E}">
        <p14:creationId xmlns:p14="http://schemas.microsoft.com/office/powerpoint/2010/main" val="100190224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CD0189A-56D8-4387-8323-095F9D2AADA5}"/>
              </a:ext>
            </a:extLst>
          </p:cNvPr>
          <p:cNvSpPr txBox="1"/>
          <p:nvPr/>
        </p:nvSpPr>
        <p:spPr>
          <a:xfrm>
            <a:off x="8782050" y="4549676"/>
            <a:ext cx="3333750" cy="2308324"/>
          </a:xfrm>
          <a:prstGeom prst="rect">
            <a:avLst/>
          </a:prstGeom>
          <a:solidFill>
            <a:schemeClr val="bg2"/>
          </a:solidFill>
        </p:spPr>
        <p:txBody>
          <a:bodyPr wrap="square" rtlCol="0">
            <a:spAutoFit/>
          </a:bodyPr>
          <a:lstStyle/>
          <a:p>
            <a:r>
              <a:rPr lang="en-US" sz="3600" dirty="0"/>
              <a:t>ATM Example</a:t>
            </a:r>
          </a:p>
          <a:p>
            <a:endParaRPr lang="en-US" sz="3600" dirty="0"/>
          </a:p>
          <a:p>
            <a:endParaRPr lang="en-US" sz="3600" dirty="0"/>
          </a:p>
          <a:p>
            <a:endParaRPr lang="en-US" sz="3600" dirty="0"/>
          </a:p>
        </p:txBody>
      </p:sp>
      <p:pic>
        <p:nvPicPr>
          <p:cNvPr id="3" name="Picture 2" descr="Diagram&#10;&#10;Description automatically generated">
            <a:extLst>
              <a:ext uri="{FF2B5EF4-FFF2-40B4-BE49-F238E27FC236}">
                <a16:creationId xmlns:a16="http://schemas.microsoft.com/office/drawing/2014/main" id="{082915E9-A3DB-4FCB-A79D-F9E621C252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207" y="0"/>
            <a:ext cx="11009586" cy="6858000"/>
          </a:xfrm>
          <a:prstGeom prst="rect">
            <a:avLst/>
          </a:prstGeom>
        </p:spPr>
      </p:pic>
      <p:sp>
        <p:nvSpPr>
          <p:cNvPr id="6" name="TextBox 5">
            <a:extLst>
              <a:ext uri="{FF2B5EF4-FFF2-40B4-BE49-F238E27FC236}">
                <a16:creationId xmlns:a16="http://schemas.microsoft.com/office/drawing/2014/main" id="{91B185A5-CB8D-4C99-BB4B-A0A3EFB475B9}"/>
              </a:ext>
            </a:extLst>
          </p:cNvPr>
          <p:cNvSpPr txBox="1"/>
          <p:nvPr/>
        </p:nvSpPr>
        <p:spPr>
          <a:xfrm>
            <a:off x="8934450" y="4702076"/>
            <a:ext cx="3333750" cy="1754326"/>
          </a:xfrm>
          <a:prstGeom prst="rect">
            <a:avLst/>
          </a:prstGeom>
          <a:solidFill>
            <a:schemeClr val="bg2"/>
          </a:solidFill>
        </p:spPr>
        <p:txBody>
          <a:bodyPr wrap="square" rtlCol="0">
            <a:spAutoFit/>
          </a:bodyPr>
          <a:lstStyle/>
          <a:p>
            <a:r>
              <a:rPr lang="en-US" sz="3600" dirty="0"/>
              <a:t>Need alternate frame for PIN valid/invalid</a:t>
            </a:r>
          </a:p>
        </p:txBody>
      </p:sp>
    </p:spTree>
    <p:extLst>
      <p:ext uri="{BB962C8B-B14F-4D97-AF65-F5344CB8AC3E}">
        <p14:creationId xmlns:p14="http://schemas.microsoft.com/office/powerpoint/2010/main" val="32158492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CD0189A-56D8-4387-8323-095F9D2AADA5}"/>
              </a:ext>
            </a:extLst>
          </p:cNvPr>
          <p:cNvSpPr txBox="1"/>
          <p:nvPr/>
        </p:nvSpPr>
        <p:spPr>
          <a:xfrm>
            <a:off x="8782050" y="4549676"/>
            <a:ext cx="3333750" cy="2308324"/>
          </a:xfrm>
          <a:prstGeom prst="rect">
            <a:avLst/>
          </a:prstGeom>
          <a:solidFill>
            <a:schemeClr val="bg2"/>
          </a:solidFill>
        </p:spPr>
        <p:txBody>
          <a:bodyPr wrap="square" rtlCol="0">
            <a:spAutoFit/>
          </a:bodyPr>
          <a:lstStyle/>
          <a:p>
            <a:r>
              <a:rPr lang="en-US" sz="3600" dirty="0"/>
              <a:t>ATM Example</a:t>
            </a:r>
          </a:p>
          <a:p>
            <a:endParaRPr lang="en-US" sz="3600" dirty="0"/>
          </a:p>
          <a:p>
            <a:endParaRPr lang="en-US" sz="3600" dirty="0"/>
          </a:p>
          <a:p>
            <a:endParaRPr lang="en-US" sz="3600" dirty="0"/>
          </a:p>
        </p:txBody>
      </p:sp>
      <p:pic>
        <p:nvPicPr>
          <p:cNvPr id="3" name="Picture 2" descr="Diagram&#10;&#10;Description automatically generated">
            <a:extLst>
              <a:ext uri="{FF2B5EF4-FFF2-40B4-BE49-F238E27FC236}">
                <a16:creationId xmlns:a16="http://schemas.microsoft.com/office/drawing/2014/main" id="{B73887E4-0254-493B-9290-5963E07AF8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207" y="0"/>
            <a:ext cx="11009586" cy="6858000"/>
          </a:xfrm>
          <a:prstGeom prst="rect">
            <a:avLst/>
          </a:prstGeom>
        </p:spPr>
      </p:pic>
      <p:sp>
        <p:nvSpPr>
          <p:cNvPr id="6" name="TextBox 5">
            <a:extLst>
              <a:ext uri="{FF2B5EF4-FFF2-40B4-BE49-F238E27FC236}">
                <a16:creationId xmlns:a16="http://schemas.microsoft.com/office/drawing/2014/main" id="{872C72F3-DB6C-4C84-989D-0C2DD8C73415}"/>
              </a:ext>
            </a:extLst>
          </p:cNvPr>
          <p:cNvSpPr txBox="1"/>
          <p:nvPr/>
        </p:nvSpPr>
        <p:spPr>
          <a:xfrm>
            <a:off x="8858250" y="1687354"/>
            <a:ext cx="3333750" cy="2862322"/>
          </a:xfrm>
          <a:prstGeom prst="rect">
            <a:avLst/>
          </a:prstGeom>
          <a:solidFill>
            <a:schemeClr val="bg2"/>
          </a:solidFill>
        </p:spPr>
        <p:txBody>
          <a:bodyPr wrap="square" rtlCol="0">
            <a:spAutoFit/>
          </a:bodyPr>
          <a:lstStyle/>
          <a:p>
            <a:r>
              <a:rPr lang="en-US" sz="3600" dirty="0"/>
              <a:t>Move through objects to account – are there sufficient funds?</a:t>
            </a:r>
          </a:p>
        </p:txBody>
      </p:sp>
    </p:spTree>
    <p:extLst>
      <p:ext uri="{BB962C8B-B14F-4D97-AF65-F5344CB8AC3E}">
        <p14:creationId xmlns:p14="http://schemas.microsoft.com/office/powerpoint/2010/main" val="321158062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CD0189A-56D8-4387-8323-095F9D2AADA5}"/>
              </a:ext>
            </a:extLst>
          </p:cNvPr>
          <p:cNvSpPr txBox="1"/>
          <p:nvPr/>
        </p:nvSpPr>
        <p:spPr>
          <a:xfrm>
            <a:off x="8782050" y="4549676"/>
            <a:ext cx="3333750" cy="2308324"/>
          </a:xfrm>
          <a:prstGeom prst="rect">
            <a:avLst/>
          </a:prstGeom>
          <a:solidFill>
            <a:schemeClr val="bg2"/>
          </a:solidFill>
        </p:spPr>
        <p:txBody>
          <a:bodyPr wrap="square" rtlCol="0">
            <a:spAutoFit/>
          </a:bodyPr>
          <a:lstStyle/>
          <a:p>
            <a:r>
              <a:rPr lang="en-US" sz="3600" dirty="0"/>
              <a:t>ATM Example</a:t>
            </a:r>
          </a:p>
          <a:p>
            <a:endParaRPr lang="en-US" sz="3600" dirty="0"/>
          </a:p>
          <a:p>
            <a:endParaRPr lang="en-US" sz="3600" dirty="0"/>
          </a:p>
          <a:p>
            <a:endParaRPr lang="en-US" sz="3600" dirty="0"/>
          </a:p>
        </p:txBody>
      </p:sp>
      <p:pic>
        <p:nvPicPr>
          <p:cNvPr id="3" name="Picture 2" descr="Diagram&#10;&#10;Description automatically generated">
            <a:extLst>
              <a:ext uri="{FF2B5EF4-FFF2-40B4-BE49-F238E27FC236}">
                <a16:creationId xmlns:a16="http://schemas.microsoft.com/office/drawing/2014/main" id="{D875E61F-7AD1-4F6C-9388-336E97A7A4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207" y="0"/>
            <a:ext cx="11009586" cy="6858000"/>
          </a:xfrm>
          <a:prstGeom prst="rect">
            <a:avLst/>
          </a:prstGeom>
        </p:spPr>
      </p:pic>
      <p:sp>
        <p:nvSpPr>
          <p:cNvPr id="6" name="TextBox 5">
            <a:extLst>
              <a:ext uri="{FF2B5EF4-FFF2-40B4-BE49-F238E27FC236}">
                <a16:creationId xmlns:a16="http://schemas.microsoft.com/office/drawing/2014/main" id="{57168630-1FD1-4826-8729-BEEE00727599}"/>
              </a:ext>
            </a:extLst>
          </p:cNvPr>
          <p:cNvSpPr txBox="1"/>
          <p:nvPr/>
        </p:nvSpPr>
        <p:spPr>
          <a:xfrm>
            <a:off x="8934450" y="4702076"/>
            <a:ext cx="3333750" cy="1754326"/>
          </a:xfrm>
          <a:prstGeom prst="rect">
            <a:avLst/>
          </a:prstGeom>
          <a:solidFill>
            <a:schemeClr val="bg2"/>
          </a:solidFill>
        </p:spPr>
        <p:txBody>
          <a:bodyPr wrap="square" rtlCol="0">
            <a:spAutoFit/>
          </a:bodyPr>
          <a:lstStyle/>
          <a:p>
            <a:r>
              <a:rPr lang="en-US" sz="3600" dirty="0"/>
              <a:t>Dispense cash</a:t>
            </a:r>
          </a:p>
          <a:p>
            <a:endParaRPr lang="en-US" sz="3600" dirty="0"/>
          </a:p>
          <a:p>
            <a:endParaRPr lang="en-US" sz="3600" dirty="0"/>
          </a:p>
        </p:txBody>
      </p:sp>
    </p:spTree>
    <p:extLst>
      <p:ext uri="{BB962C8B-B14F-4D97-AF65-F5344CB8AC3E}">
        <p14:creationId xmlns:p14="http://schemas.microsoft.com/office/powerpoint/2010/main" val="28022949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CD0189A-56D8-4387-8323-095F9D2AADA5}"/>
              </a:ext>
            </a:extLst>
          </p:cNvPr>
          <p:cNvSpPr txBox="1"/>
          <p:nvPr/>
        </p:nvSpPr>
        <p:spPr>
          <a:xfrm>
            <a:off x="8782050" y="4549676"/>
            <a:ext cx="3333750" cy="2308324"/>
          </a:xfrm>
          <a:prstGeom prst="rect">
            <a:avLst/>
          </a:prstGeom>
          <a:solidFill>
            <a:schemeClr val="bg2"/>
          </a:solidFill>
        </p:spPr>
        <p:txBody>
          <a:bodyPr wrap="square" rtlCol="0">
            <a:spAutoFit/>
          </a:bodyPr>
          <a:lstStyle/>
          <a:p>
            <a:r>
              <a:rPr lang="en-US" sz="3600" dirty="0"/>
              <a:t>ATM Example</a:t>
            </a:r>
          </a:p>
          <a:p>
            <a:endParaRPr lang="en-US" sz="3600" dirty="0"/>
          </a:p>
          <a:p>
            <a:endParaRPr lang="en-US" sz="3600" dirty="0"/>
          </a:p>
          <a:p>
            <a:endParaRPr lang="en-US" sz="3600" dirty="0"/>
          </a:p>
        </p:txBody>
      </p:sp>
      <p:pic>
        <p:nvPicPr>
          <p:cNvPr id="3" name="Picture 2" descr="Diagram&#10;&#10;Description automatically generated with medium confidence">
            <a:extLst>
              <a:ext uri="{FF2B5EF4-FFF2-40B4-BE49-F238E27FC236}">
                <a16:creationId xmlns:a16="http://schemas.microsoft.com/office/drawing/2014/main" id="{6FCCCF97-7560-4EE6-8404-57D89EFC9C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207" y="0"/>
            <a:ext cx="11009586" cy="6858000"/>
          </a:xfrm>
          <a:prstGeom prst="rect">
            <a:avLst/>
          </a:prstGeom>
        </p:spPr>
      </p:pic>
      <p:sp>
        <p:nvSpPr>
          <p:cNvPr id="6" name="TextBox 5">
            <a:extLst>
              <a:ext uri="{FF2B5EF4-FFF2-40B4-BE49-F238E27FC236}">
                <a16:creationId xmlns:a16="http://schemas.microsoft.com/office/drawing/2014/main" id="{D563403F-BBF8-4D9A-9A15-D1360B463B89}"/>
              </a:ext>
            </a:extLst>
          </p:cNvPr>
          <p:cNvSpPr txBox="1"/>
          <p:nvPr/>
        </p:nvSpPr>
        <p:spPr>
          <a:xfrm>
            <a:off x="8267043" y="289679"/>
            <a:ext cx="3333750" cy="2308324"/>
          </a:xfrm>
          <a:prstGeom prst="rect">
            <a:avLst/>
          </a:prstGeom>
          <a:solidFill>
            <a:schemeClr val="bg2"/>
          </a:solidFill>
        </p:spPr>
        <p:txBody>
          <a:bodyPr wrap="square" rtlCol="0">
            <a:spAutoFit/>
          </a:bodyPr>
          <a:lstStyle/>
          <a:p>
            <a:r>
              <a:rPr lang="en-US" sz="3600" dirty="0"/>
              <a:t>Alternate frame for funds sufficient/insufficient</a:t>
            </a:r>
          </a:p>
        </p:txBody>
      </p:sp>
    </p:spTree>
    <p:extLst>
      <p:ext uri="{BB962C8B-B14F-4D97-AF65-F5344CB8AC3E}">
        <p14:creationId xmlns:p14="http://schemas.microsoft.com/office/powerpoint/2010/main" val="475527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0AB55-4C9E-4D4A-B4D9-B4309C0BB988}"/>
              </a:ext>
            </a:extLst>
          </p:cNvPr>
          <p:cNvSpPr>
            <a:spLocks noGrp="1"/>
          </p:cNvSpPr>
          <p:nvPr>
            <p:ph type="title"/>
          </p:nvPr>
        </p:nvSpPr>
        <p:spPr>
          <a:xfrm>
            <a:off x="1066800" y="-254935"/>
            <a:ext cx="10058400" cy="1450757"/>
          </a:xfrm>
        </p:spPr>
        <p:txBody>
          <a:bodyPr/>
          <a:lstStyle/>
          <a:p>
            <a:r>
              <a:rPr lang="en-US" dirty="0" err="1"/>
              <a:t>GitKraken</a:t>
            </a:r>
            <a:endParaRPr lang="en-US" dirty="0"/>
          </a:p>
        </p:txBody>
      </p:sp>
      <p:pic>
        <p:nvPicPr>
          <p:cNvPr id="5122" name="Picture 2" descr="GitKraken screenshot">
            <a:extLst>
              <a:ext uri="{FF2B5EF4-FFF2-40B4-BE49-F238E27FC236}">
                <a16:creationId xmlns:a16="http://schemas.microsoft.com/office/drawing/2014/main" id="{8CE21FE1-6E24-42B8-8756-5C5D940142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6852" y="1520889"/>
            <a:ext cx="8330453" cy="5075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2706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CD0189A-56D8-4387-8323-095F9D2AADA5}"/>
              </a:ext>
            </a:extLst>
          </p:cNvPr>
          <p:cNvSpPr txBox="1"/>
          <p:nvPr/>
        </p:nvSpPr>
        <p:spPr>
          <a:xfrm>
            <a:off x="8782050" y="4549676"/>
            <a:ext cx="3333750" cy="2308324"/>
          </a:xfrm>
          <a:prstGeom prst="rect">
            <a:avLst/>
          </a:prstGeom>
          <a:solidFill>
            <a:schemeClr val="bg2"/>
          </a:solidFill>
        </p:spPr>
        <p:txBody>
          <a:bodyPr wrap="square" rtlCol="0">
            <a:spAutoFit/>
          </a:bodyPr>
          <a:lstStyle/>
          <a:p>
            <a:r>
              <a:rPr lang="en-US" sz="3600" dirty="0"/>
              <a:t>ATM Example</a:t>
            </a:r>
          </a:p>
          <a:p>
            <a:endParaRPr lang="en-US" sz="3600" dirty="0"/>
          </a:p>
          <a:p>
            <a:endParaRPr lang="en-US" sz="3600" dirty="0"/>
          </a:p>
          <a:p>
            <a:endParaRPr lang="en-US" sz="3600" dirty="0"/>
          </a:p>
        </p:txBody>
      </p:sp>
      <p:pic>
        <p:nvPicPr>
          <p:cNvPr id="3" name="Picture 2" descr="A picture containing calendar&#10;&#10;Description automatically generated">
            <a:extLst>
              <a:ext uri="{FF2B5EF4-FFF2-40B4-BE49-F238E27FC236}">
                <a16:creationId xmlns:a16="http://schemas.microsoft.com/office/drawing/2014/main" id="{03C7FCD5-C7A8-4F45-A598-679ABB0426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207" y="0"/>
            <a:ext cx="11009586" cy="6858000"/>
          </a:xfrm>
          <a:prstGeom prst="rect">
            <a:avLst/>
          </a:prstGeom>
        </p:spPr>
      </p:pic>
      <p:sp>
        <p:nvSpPr>
          <p:cNvPr id="6" name="TextBox 5">
            <a:extLst>
              <a:ext uri="{FF2B5EF4-FFF2-40B4-BE49-F238E27FC236}">
                <a16:creationId xmlns:a16="http://schemas.microsoft.com/office/drawing/2014/main" id="{B30EB6A4-0AC7-4EAD-8001-F4A2D9DE5179}"/>
              </a:ext>
            </a:extLst>
          </p:cNvPr>
          <p:cNvSpPr txBox="1"/>
          <p:nvPr/>
        </p:nvSpPr>
        <p:spPr>
          <a:xfrm>
            <a:off x="8934450" y="4702076"/>
            <a:ext cx="3333750" cy="1754326"/>
          </a:xfrm>
          <a:prstGeom prst="rect">
            <a:avLst/>
          </a:prstGeom>
          <a:solidFill>
            <a:schemeClr val="bg2"/>
          </a:solidFill>
        </p:spPr>
        <p:txBody>
          <a:bodyPr wrap="square" rtlCol="0">
            <a:spAutoFit/>
          </a:bodyPr>
          <a:lstStyle/>
          <a:p>
            <a:r>
              <a:rPr lang="en-US" sz="3600" dirty="0"/>
              <a:t>Finally, card ejected</a:t>
            </a:r>
          </a:p>
          <a:p>
            <a:endParaRPr lang="en-US" sz="3600" dirty="0"/>
          </a:p>
        </p:txBody>
      </p:sp>
    </p:spTree>
    <p:extLst>
      <p:ext uri="{BB962C8B-B14F-4D97-AF65-F5344CB8AC3E}">
        <p14:creationId xmlns:p14="http://schemas.microsoft.com/office/powerpoint/2010/main" val="405768161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CD0189A-56D8-4387-8323-095F9D2AADA5}"/>
              </a:ext>
            </a:extLst>
          </p:cNvPr>
          <p:cNvSpPr txBox="1"/>
          <p:nvPr/>
        </p:nvSpPr>
        <p:spPr>
          <a:xfrm>
            <a:off x="8782050" y="4549676"/>
            <a:ext cx="3333750" cy="2308324"/>
          </a:xfrm>
          <a:prstGeom prst="rect">
            <a:avLst/>
          </a:prstGeom>
          <a:solidFill>
            <a:schemeClr val="bg2"/>
          </a:solidFill>
        </p:spPr>
        <p:txBody>
          <a:bodyPr wrap="square" rtlCol="0">
            <a:spAutoFit/>
          </a:bodyPr>
          <a:lstStyle/>
          <a:p>
            <a:r>
              <a:rPr lang="en-US" sz="3600" dirty="0"/>
              <a:t>ATM Example</a:t>
            </a:r>
          </a:p>
          <a:p>
            <a:endParaRPr lang="en-US" sz="3600" dirty="0"/>
          </a:p>
          <a:p>
            <a:endParaRPr lang="en-US" sz="3600" dirty="0"/>
          </a:p>
          <a:p>
            <a:endParaRPr lang="en-US" sz="3600" dirty="0"/>
          </a:p>
        </p:txBody>
      </p:sp>
      <p:pic>
        <p:nvPicPr>
          <p:cNvPr id="3" name="Picture 2" descr="Calendar&#10;&#10;Description automatically generated">
            <a:extLst>
              <a:ext uri="{FF2B5EF4-FFF2-40B4-BE49-F238E27FC236}">
                <a16:creationId xmlns:a16="http://schemas.microsoft.com/office/drawing/2014/main" id="{3809EE41-61E7-4726-B4A3-32CAB65C95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207" y="0"/>
            <a:ext cx="11009586" cy="6858000"/>
          </a:xfrm>
          <a:prstGeom prst="rect">
            <a:avLst/>
          </a:prstGeom>
        </p:spPr>
      </p:pic>
      <p:sp>
        <p:nvSpPr>
          <p:cNvPr id="6" name="TextBox 5">
            <a:extLst>
              <a:ext uri="{FF2B5EF4-FFF2-40B4-BE49-F238E27FC236}">
                <a16:creationId xmlns:a16="http://schemas.microsoft.com/office/drawing/2014/main" id="{B42860B5-D99D-4B5F-B19E-8D05B339A88F}"/>
              </a:ext>
            </a:extLst>
          </p:cNvPr>
          <p:cNvSpPr txBox="1"/>
          <p:nvPr/>
        </p:nvSpPr>
        <p:spPr>
          <a:xfrm>
            <a:off x="8858250" y="4178201"/>
            <a:ext cx="3333750" cy="2308324"/>
          </a:xfrm>
          <a:prstGeom prst="rect">
            <a:avLst/>
          </a:prstGeom>
          <a:solidFill>
            <a:schemeClr val="bg2"/>
          </a:solidFill>
        </p:spPr>
        <p:txBody>
          <a:bodyPr wrap="square" rtlCol="0">
            <a:spAutoFit/>
          </a:bodyPr>
          <a:lstStyle/>
          <a:p>
            <a:r>
              <a:rPr lang="en-US" sz="3600" dirty="0"/>
              <a:t>Add activation boxes – show how long an object is in use</a:t>
            </a:r>
          </a:p>
        </p:txBody>
      </p:sp>
    </p:spTree>
    <p:extLst>
      <p:ext uri="{BB962C8B-B14F-4D97-AF65-F5344CB8AC3E}">
        <p14:creationId xmlns:p14="http://schemas.microsoft.com/office/powerpoint/2010/main" val="260931873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schematic&#10;&#10;Description automatically generated">
            <a:extLst>
              <a:ext uri="{FF2B5EF4-FFF2-40B4-BE49-F238E27FC236}">
                <a16:creationId xmlns:a16="http://schemas.microsoft.com/office/drawing/2014/main" id="{C5E59A8C-DA7B-49F2-A146-199B69302F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207" y="0"/>
            <a:ext cx="11009586" cy="6858000"/>
          </a:xfrm>
          <a:prstGeom prst="rect">
            <a:avLst/>
          </a:prstGeom>
        </p:spPr>
      </p:pic>
      <p:sp>
        <p:nvSpPr>
          <p:cNvPr id="6" name="TextBox 5">
            <a:extLst>
              <a:ext uri="{FF2B5EF4-FFF2-40B4-BE49-F238E27FC236}">
                <a16:creationId xmlns:a16="http://schemas.microsoft.com/office/drawing/2014/main" id="{43C45B36-9BD3-4C39-9E9D-B3DB2B7C16D8}"/>
              </a:ext>
            </a:extLst>
          </p:cNvPr>
          <p:cNvSpPr txBox="1"/>
          <p:nvPr/>
        </p:nvSpPr>
        <p:spPr>
          <a:xfrm>
            <a:off x="8658225" y="643652"/>
            <a:ext cx="3333750" cy="2862322"/>
          </a:xfrm>
          <a:prstGeom prst="rect">
            <a:avLst/>
          </a:prstGeom>
          <a:solidFill>
            <a:schemeClr val="bg2"/>
          </a:solidFill>
        </p:spPr>
        <p:txBody>
          <a:bodyPr wrap="square" rtlCol="0">
            <a:spAutoFit/>
          </a:bodyPr>
          <a:lstStyle/>
          <a:p>
            <a:r>
              <a:rPr lang="en-US" sz="3600" dirty="0"/>
              <a:t>Activation boxes in place – actors are external and do not have activation boxes</a:t>
            </a:r>
          </a:p>
        </p:txBody>
      </p:sp>
    </p:spTree>
    <p:extLst>
      <p:ext uri="{BB962C8B-B14F-4D97-AF65-F5344CB8AC3E}">
        <p14:creationId xmlns:p14="http://schemas.microsoft.com/office/powerpoint/2010/main" val="35518335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9858" name="Rectangle 2"/>
          <p:cNvSpPr>
            <a:spLocks noGrp="1" noChangeArrowheads="1"/>
          </p:cNvSpPr>
          <p:nvPr>
            <p:ph type="body" sz="half" idx="1"/>
          </p:nvPr>
        </p:nvSpPr>
        <p:spPr>
          <a:xfrm>
            <a:off x="3124199" y="2057400"/>
            <a:ext cx="8455269" cy="4185138"/>
          </a:xfrm>
          <a:noFill/>
          <a:ln/>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0488" tIns="44450" rIns="90488" bIns="44450" rtlCol="0">
            <a:noAutofit/>
          </a:bodyPr>
          <a:lstStyle/>
          <a:p>
            <a:pPr marL="285750" indent="-285750">
              <a:spcBef>
                <a:spcPct val="75000"/>
              </a:spcBef>
            </a:pPr>
            <a:r>
              <a:rPr lang="en-US" altLang="en-US" sz="2400" b="1" dirty="0"/>
              <a:t>Describes how activities are coordinated.</a:t>
            </a:r>
          </a:p>
          <a:p>
            <a:pPr marL="285750" indent="-285750">
              <a:spcBef>
                <a:spcPct val="75000"/>
              </a:spcBef>
            </a:pPr>
            <a:r>
              <a:rPr lang="en-US" altLang="en-US" sz="2400" b="1" dirty="0"/>
              <a:t>Is particularly useful when you know that an operation has to achieve a number of different things, and you want to model what the essential dependencies between them are, before you decide in what order to do them.</a:t>
            </a:r>
          </a:p>
          <a:p>
            <a:pPr marL="285750" indent="-285750">
              <a:spcBef>
                <a:spcPct val="75000"/>
              </a:spcBef>
            </a:pPr>
            <a:r>
              <a:rPr lang="en-US" altLang="en-US" sz="2400" b="1" dirty="0"/>
              <a:t>Records the dependencies between activities, such as which things can happen in parallel and what must be finished before something else can start.</a:t>
            </a:r>
          </a:p>
          <a:p>
            <a:pPr marL="285750" indent="-285750">
              <a:spcBef>
                <a:spcPct val="75000"/>
              </a:spcBef>
            </a:pPr>
            <a:r>
              <a:rPr lang="en-US" altLang="en-US" sz="2400" b="1" dirty="0"/>
              <a:t>Represents the workflow of the process.</a:t>
            </a:r>
            <a:endParaRPr lang="en-US" altLang="en-US" b="1" dirty="0"/>
          </a:p>
        </p:txBody>
      </p:sp>
      <p:sp>
        <p:nvSpPr>
          <p:cNvPr id="249860" name="Rectangle 4"/>
          <p:cNvSpPr>
            <a:spLocks noGrp="1" noChangeArrowheads="1"/>
          </p:cNvSpPr>
          <p:nvPr>
            <p:ph type="title"/>
          </p:nvPr>
        </p:nvSpPr>
        <p:spPr/>
        <p:txBody>
          <a:bodyPr/>
          <a:lstStyle/>
          <a:p>
            <a:r>
              <a:rPr lang="en-US" altLang="en-US"/>
              <a:t>Activity Diagram</a:t>
            </a:r>
          </a:p>
        </p:txBody>
      </p:sp>
    </p:spTree>
    <p:extLst>
      <p:ext uri="{BB962C8B-B14F-4D97-AF65-F5344CB8AC3E}">
        <p14:creationId xmlns:p14="http://schemas.microsoft.com/office/powerpoint/2010/main" val="2476049515"/>
      </p:ext>
    </p:extLst>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9858">
                                            <p:txEl>
                                              <p:pRg st="0" end="0"/>
                                            </p:txEl>
                                          </p:spTgt>
                                        </p:tgtEl>
                                        <p:attrNameLst>
                                          <p:attrName>style.visibility</p:attrName>
                                        </p:attrNameLst>
                                      </p:cBhvr>
                                      <p:to>
                                        <p:strVal val="visible"/>
                                      </p:to>
                                    </p:set>
                                    <p:animEffect transition="in" filter="dissolve">
                                      <p:cBhvr>
                                        <p:cTn id="7" dur="500"/>
                                        <p:tgtEl>
                                          <p:spTgt spid="249858">
                                            <p:txEl>
                                              <p:pRg st="0" end="0"/>
                                            </p:txEl>
                                          </p:spTgt>
                                        </p:tgtEl>
                                      </p:cBhvr>
                                    </p:animEffect>
                                  </p:childTnLst>
                                  <p:subTnLst>
                                    <p:animClr clrSpc="rgb" dir="cw">
                                      <p:cBhvr override="childStyle">
                                        <p:cTn dur="1" fill="hold" display="0" masterRel="nextClick" afterEffect="1"/>
                                        <p:tgtEl>
                                          <p:spTgt spid="249858">
                                            <p:txEl>
                                              <p:pRg st="0" end="0"/>
                                            </p:txEl>
                                          </p:spTgt>
                                        </p:tgtEl>
                                        <p:attrNameLst>
                                          <p:attrName>ppt_c</p:attrName>
                                        </p:attrNameLst>
                                      </p:cBhvr>
                                      <p:to>
                                        <a:schemeClr va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49858">
                                            <p:txEl>
                                              <p:pRg st="1" end="1"/>
                                            </p:txEl>
                                          </p:spTgt>
                                        </p:tgtEl>
                                        <p:attrNameLst>
                                          <p:attrName>style.visibility</p:attrName>
                                        </p:attrNameLst>
                                      </p:cBhvr>
                                      <p:to>
                                        <p:strVal val="visible"/>
                                      </p:to>
                                    </p:set>
                                    <p:animEffect transition="in" filter="dissolve">
                                      <p:cBhvr>
                                        <p:cTn id="12" dur="500"/>
                                        <p:tgtEl>
                                          <p:spTgt spid="249858">
                                            <p:txEl>
                                              <p:pRg st="1" end="1"/>
                                            </p:txEl>
                                          </p:spTgt>
                                        </p:tgtEl>
                                      </p:cBhvr>
                                    </p:animEffect>
                                  </p:childTnLst>
                                  <p:subTnLst>
                                    <p:animClr clrSpc="rgb" dir="cw">
                                      <p:cBhvr override="childStyle">
                                        <p:cTn dur="1" fill="hold" display="0" masterRel="nextClick" afterEffect="1"/>
                                        <p:tgtEl>
                                          <p:spTgt spid="249858">
                                            <p:txEl>
                                              <p:pRg st="1" end="1"/>
                                            </p:txEl>
                                          </p:spTgt>
                                        </p:tgtEl>
                                        <p:attrNameLst>
                                          <p:attrName>ppt_c</p:attrName>
                                        </p:attrNameLst>
                                      </p:cBhvr>
                                      <p:to>
                                        <a:schemeClr va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49858">
                                            <p:txEl>
                                              <p:pRg st="2" end="2"/>
                                            </p:txEl>
                                          </p:spTgt>
                                        </p:tgtEl>
                                        <p:attrNameLst>
                                          <p:attrName>style.visibility</p:attrName>
                                        </p:attrNameLst>
                                      </p:cBhvr>
                                      <p:to>
                                        <p:strVal val="visible"/>
                                      </p:to>
                                    </p:set>
                                    <p:animEffect transition="in" filter="dissolve">
                                      <p:cBhvr>
                                        <p:cTn id="17" dur="500"/>
                                        <p:tgtEl>
                                          <p:spTgt spid="249858">
                                            <p:txEl>
                                              <p:pRg st="2" end="2"/>
                                            </p:txEl>
                                          </p:spTgt>
                                        </p:tgtEl>
                                      </p:cBhvr>
                                    </p:animEffect>
                                  </p:childTnLst>
                                  <p:subTnLst>
                                    <p:animClr clrSpc="rgb" dir="cw">
                                      <p:cBhvr override="childStyle">
                                        <p:cTn dur="1" fill="hold" display="0" masterRel="nextClick" afterEffect="1"/>
                                        <p:tgtEl>
                                          <p:spTgt spid="249858">
                                            <p:txEl>
                                              <p:pRg st="2" end="2"/>
                                            </p:txEl>
                                          </p:spTgt>
                                        </p:tgtEl>
                                        <p:attrNameLst>
                                          <p:attrName>ppt_c</p:attrName>
                                        </p:attrNameLst>
                                      </p:cBhvr>
                                      <p:to>
                                        <a:schemeClr val="hlink"/>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49858">
                                            <p:txEl>
                                              <p:pRg st="3" end="3"/>
                                            </p:txEl>
                                          </p:spTgt>
                                        </p:tgtEl>
                                        <p:attrNameLst>
                                          <p:attrName>style.visibility</p:attrName>
                                        </p:attrNameLst>
                                      </p:cBhvr>
                                      <p:to>
                                        <p:strVal val="visible"/>
                                      </p:to>
                                    </p:set>
                                    <p:animEffect transition="in" filter="dissolve">
                                      <p:cBhvr>
                                        <p:cTn id="22" dur="500"/>
                                        <p:tgtEl>
                                          <p:spTgt spid="249858">
                                            <p:txEl>
                                              <p:pRg st="3" end="3"/>
                                            </p:txEl>
                                          </p:spTgt>
                                        </p:tgtEl>
                                      </p:cBhvr>
                                    </p:animEffect>
                                  </p:childTnLst>
                                  <p:subTnLst>
                                    <p:animClr clrSpc="rgb" dir="cw">
                                      <p:cBhvr override="childStyle">
                                        <p:cTn dur="1" fill="hold" display="0" masterRel="nextClick" afterEffect="1"/>
                                        <p:tgtEl>
                                          <p:spTgt spid="249858">
                                            <p:txEl>
                                              <p:pRg st="3" end="3"/>
                                            </p:txEl>
                                          </p:spTgt>
                                        </p:tgtEl>
                                        <p:attrNameLst>
                                          <p:attrName>ppt_c</p:attrName>
                                        </p:attrNameLst>
                                      </p:cBhvr>
                                      <p:to>
                                        <a:schemeClr va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858" grpId="0" build="p" autoUpdateAnimBg="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3" name="Rectangle 3"/>
          <p:cNvSpPr>
            <a:spLocks noGrp="1" noChangeArrowheads="1"/>
          </p:cNvSpPr>
          <p:nvPr>
            <p:ph type="title"/>
          </p:nvPr>
        </p:nvSpPr>
        <p:spPr/>
        <p:txBody>
          <a:bodyPr/>
          <a:lstStyle/>
          <a:p>
            <a:r>
              <a:rPr lang="en-US" altLang="en-US"/>
              <a:t>Notation</a:t>
            </a:r>
          </a:p>
        </p:txBody>
      </p:sp>
      <p:sp>
        <p:nvSpPr>
          <p:cNvPr id="250884" name="AutoShape 4"/>
          <p:cNvSpPr>
            <a:spLocks noChangeArrowheads="1"/>
          </p:cNvSpPr>
          <p:nvPr/>
        </p:nvSpPr>
        <p:spPr bwMode="auto">
          <a:xfrm>
            <a:off x="3733800" y="3429000"/>
            <a:ext cx="1600200" cy="838200"/>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dirty="0"/>
              <a:t>Activity1()</a:t>
            </a:r>
          </a:p>
        </p:txBody>
      </p:sp>
      <p:sp>
        <p:nvSpPr>
          <p:cNvPr id="250885" name="AutoShape 5"/>
          <p:cNvSpPr>
            <a:spLocks noChangeArrowheads="1"/>
          </p:cNvSpPr>
          <p:nvPr/>
        </p:nvSpPr>
        <p:spPr bwMode="auto">
          <a:xfrm>
            <a:off x="7848600" y="3429000"/>
            <a:ext cx="1600200" cy="838200"/>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a:t>Activity2()</a:t>
            </a:r>
          </a:p>
        </p:txBody>
      </p:sp>
      <p:sp>
        <p:nvSpPr>
          <p:cNvPr id="250886" name="Line 6"/>
          <p:cNvSpPr>
            <a:spLocks noChangeShapeType="1"/>
          </p:cNvSpPr>
          <p:nvPr/>
        </p:nvSpPr>
        <p:spPr bwMode="auto">
          <a:xfrm>
            <a:off x="5334000" y="3886200"/>
            <a:ext cx="2514600" cy="0"/>
          </a:xfrm>
          <a:prstGeom prst="line">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0887" name="Text Box 7"/>
          <p:cNvSpPr txBox="1">
            <a:spLocks noChangeArrowheads="1"/>
          </p:cNvSpPr>
          <p:nvPr/>
        </p:nvSpPr>
        <p:spPr bwMode="auto">
          <a:xfrm>
            <a:off x="3641725" y="5146675"/>
            <a:ext cx="12650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1. Activities</a:t>
            </a:r>
          </a:p>
        </p:txBody>
      </p:sp>
      <p:sp>
        <p:nvSpPr>
          <p:cNvPr id="250888" name="Text Box 8"/>
          <p:cNvSpPr txBox="1">
            <a:spLocks noChangeArrowheads="1"/>
          </p:cNvSpPr>
          <p:nvPr/>
        </p:nvSpPr>
        <p:spPr bwMode="auto">
          <a:xfrm>
            <a:off x="6019801" y="2209800"/>
            <a:ext cx="133421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2. Transition</a:t>
            </a:r>
          </a:p>
        </p:txBody>
      </p:sp>
      <p:sp>
        <p:nvSpPr>
          <p:cNvPr id="250889" name="Line 9"/>
          <p:cNvSpPr>
            <a:spLocks noChangeShapeType="1"/>
          </p:cNvSpPr>
          <p:nvPr/>
        </p:nvSpPr>
        <p:spPr bwMode="auto">
          <a:xfrm flipV="1">
            <a:off x="4419600" y="4267200"/>
            <a:ext cx="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0890" name="Line 10"/>
          <p:cNvSpPr>
            <a:spLocks noChangeShapeType="1"/>
          </p:cNvSpPr>
          <p:nvPr/>
        </p:nvSpPr>
        <p:spPr bwMode="auto">
          <a:xfrm flipV="1">
            <a:off x="4572000" y="4343400"/>
            <a:ext cx="33528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0891" name="Line 11"/>
          <p:cNvSpPr>
            <a:spLocks noChangeShapeType="1"/>
          </p:cNvSpPr>
          <p:nvPr/>
        </p:nvSpPr>
        <p:spPr bwMode="auto">
          <a:xfrm>
            <a:off x="6629400" y="2667000"/>
            <a:ext cx="0" cy="1066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Tree>
    <p:extLst>
      <p:ext uri="{BB962C8B-B14F-4D97-AF65-F5344CB8AC3E}">
        <p14:creationId xmlns:p14="http://schemas.microsoft.com/office/powerpoint/2010/main" val="956070162"/>
      </p:ext>
    </p:extLst>
  </p:cSld>
  <p:clrMapOvr>
    <a:masterClrMapping/>
  </p:clrMapOvr>
  <p:transition spd="med">
    <p:dissolv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7" name="Rectangle 3"/>
          <p:cNvSpPr>
            <a:spLocks noGrp="1" noChangeArrowheads="1"/>
          </p:cNvSpPr>
          <p:nvPr>
            <p:ph type="title"/>
          </p:nvPr>
        </p:nvSpPr>
        <p:spPr/>
        <p:txBody>
          <a:bodyPr/>
          <a:lstStyle/>
          <a:p>
            <a:r>
              <a:rPr lang="en-US" altLang="en-US"/>
              <a:t>Notation - 2</a:t>
            </a:r>
          </a:p>
        </p:txBody>
      </p:sp>
      <p:sp>
        <p:nvSpPr>
          <p:cNvPr id="251908" name="AutoShape 4"/>
          <p:cNvSpPr>
            <a:spLocks noChangeArrowheads="1"/>
          </p:cNvSpPr>
          <p:nvPr/>
        </p:nvSpPr>
        <p:spPr bwMode="auto">
          <a:xfrm>
            <a:off x="3048000" y="3429000"/>
            <a:ext cx="1600200" cy="838200"/>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dirty="0"/>
              <a:t>Activity1()</a:t>
            </a:r>
          </a:p>
        </p:txBody>
      </p:sp>
      <p:sp>
        <p:nvSpPr>
          <p:cNvPr id="251909" name="Line 5"/>
          <p:cNvSpPr>
            <a:spLocks noChangeShapeType="1"/>
          </p:cNvSpPr>
          <p:nvPr/>
        </p:nvSpPr>
        <p:spPr bwMode="auto">
          <a:xfrm>
            <a:off x="3810000" y="4267200"/>
            <a:ext cx="0" cy="990600"/>
          </a:xfrm>
          <a:prstGeom prst="line">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1910" name="Line 6"/>
          <p:cNvSpPr>
            <a:spLocks noChangeShapeType="1"/>
          </p:cNvSpPr>
          <p:nvPr/>
        </p:nvSpPr>
        <p:spPr bwMode="auto">
          <a:xfrm flipV="1">
            <a:off x="3810000" y="2743200"/>
            <a:ext cx="0" cy="685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1911" name="Line 7"/>
          <p:cNvSpPr>
            <a:spLocks noChangeShapeType="1"/>
          </p:cNvSpPr>
          <p:nvPr/>
        </p:nvSpPr>
        <p:spPr bwMode="auto">
          <a:xfrm>
            <a:off x="3810000" y="2743200"/>
            <a:ext cx="1524000" cy="0"/>
          </a:xfrm>
          <a:prstGeom prst="line">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1912" name="Line 8"/>
          <p:cNvSpPr>
            <a:spLocks noChangeShapeType="1"/>
          </p:cNvSpPr>
          <p:nvPr/>
        </p:nvSpPr>
        <p:spPr bwMode="auto">
          <a:xfrm>
            <a:off x="4648200" y="3886200"/>
            <a:ext cx="990600" cy="0"/>
          </a:xfrm>
          <a:prstGeom prst="line">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1913" name="Text Box 9"/>
          <p:cNvSpPr txBox="1">
            <a:spLocks noChangeArrowheads="1"/>
          </p:cNvSpPr>
          <p:nvPr/>
        </p:nvSpPr>
        <p:spPr bwMode="auto">
          <a:xfrm>
            <a:off x="3870325" y="2705101"/>
            <a:ext cx="6937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[x&gt;0]</a:t>
            </a:r>
          </a:p>
        </p:txBody>
      </p:sp>
      <p:sp>
        <p:nvSpPr>
          <p:cNvPr id="251914" name="Text Box 10"/>
          <p:cNvSpPr txBox="1">
            <a:spLocks noChangeArrowheads="1"/>
          </p:cNvSpPr>
          <p:nvPr/>
        </p:nvSpPr>
        <p:spPr bwMode="auto">
          <a:xfrm>
            <a:off x="4800601" y="4038601"/>
            <a:ext cx="6953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[x=0]</a:t>
            </a:r>
          </a:p>
        </p:txBody>
      </p:sp>
      <p:sp>
        <p:nvSpPr>
          <p:cNvPr id="251915" name="Text Box 11"/>
          <p:cNvSpPr txBox="1">
            <a:spLocks noChangeArrowheads="1"/>
          </p:cNvSpPr>
          <p:nvPr/>
        </p:nvSpPr>
        <p:spPr bwMode="auto">
          <a:xfrm>
            <a:off x="3886201" y="4419601"/>
            <a:ext cx="6953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[x&lt;0]</a:t>
            </a:r>
          </a:p>
        </p:txBody>
      </p:sp>
      <p:sp>
        <p:nvSpPr>
          <p:cNvPr id="251916" name="AutoShape 12"/>
          <p:cNvSpPr>
            <a:spLocks noChangeArrowheads="1"/>
          </p:cNvSpPr>
          <p:nvPr/>
        </p:nvSpPr>
        <p:spPr bwMode="auto">
          <a:xfrm>
            <a:off x="7543800" y="3733800"/>
            <a:ext cx="762000" cy="457200"/>
          </a:xfrm>
          <a:prstGeom prst="diamond">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1917" name="Line 13"/>
          <p:cNvSpPr>
            <a:spLocks noChangeShapeType="1"/>
          </p:cNvSpPr>
          <p:nvPr/>
        </p:nvSpPr>
        <p:spPr bwMode="auto">
          <a:xfrm flipV="1">
            <a:off x="7924800" y="3048000"/>
            <a:ext cx="0" cy="6858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1918" name="Line 14"/>
          <p:cNvSpPr>
            <a:spLocks noChangeShapeType="1"/>
          </p:cNvSpPr>
          <p:nvPr/>
        </p:nvSpPr>
        <p:spPr bwMode="auto">
          <a:xfrm>
            <a:off x="7924800" y="3048000"/>
            <a:ext cx="1524000" cy="0"/>
          </a:xfrm>
          <a:prstGeom prst="line">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1919" name="Text Box 15"/>
          <p:cNvSpPr txBox="1">
            <a:spLocks noChangeArrowheads="1"/>
          </p:cNvSpPr>
          <p:nvPr/>
        </p:nvSpPr>
        <p:spPr bwMode="auto">
          <a:xfrm>
            <a:off x="7985125" y="3009901"/>
            <a:ext cx="6937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[x&gt;0]</a:t>
            </a:r>
          </a:p>
        </p:txBody>
      </p:sp>
      <p:sp>
        <p:nvSpPr>
          <p:cNvPr id="251920" name="Line 16"/>
          <p:cNvSpPr>
            <a:spLocks noChangeShapeType="1"/>
          </p:cNvSpPr>
          <p:nvPr/>
        </p:nvSpPr>
        <p:spPr bwMode="auto">
          <a:xfrm>
            <a:off x="8305800" y="3962400"/>
            <a:ext cx="990600" cy="0"/>
          </a:xfrm>
          <a:prstGeom prst="line">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1921" name="Text Box 17"/>
          <p:cNvSpPr txBox="1">
            <a:spLocks noChangeArrowheads="1"/>
          </p:cNvSpPr>
          <p:nvPr/>
        </p:nvSpPr>
        <p:spPr bwMode="auto">
          <a:xfrm>
            <a:off x="8305801" y="3962401"/>
            <a:ext cx="6953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[x=0]</a:t>
            </a:r>
          </a:p>
        </p:txBody>
      </p:sp>
      <p:sp>
        <p:nvSpPr>
          <p:cNvPr id="251922" name="Line 18"/>
          <p:cNvSpPr>
            <a:spLocks noChangeShapeType="1"/>
          </p:cNvSpPr>
          <p:nvPr/>
        </p:nvSpPr>
        <p:spPr bwMode="auto">
          <a:xfrm>
            <a:off x="7924800" y="4191000"/>
            <a:ext cx="0" cy="990600"/>
          </a:xfrm>
          <a:prstGeom prst="line">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1923" name="Text Box 19"/>
          <p:cNvSpPr txBox="1">
            <a:spLocks noChangeArrowheads="1"/>
          </p:cNvSpPr>
          <p:nvPr/>
        </p:nvSpPr>
        <p:spPr bwMode="auto">
          <a:xfrm>
            <a:off x="7848601" y="4495801"/>
            <a:ext cx="6953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[x&lt;0]</a:t>
            </a:r>
          </a:p>
        </p:txBody>
      </p:sp>
      <p:sp>
        <p:nvSpPr>
          <p:cNvPr id="251924" name="Line 20"/>
          <p:cNvSpPr>
            <a:spLocks noChangeShapeType="1"/>
          </p:cNvSpPr>
          <p:nvPr/>
        </p:nvSpPr>
        <p:spPr bwMode="auto">
          <a:xfrm>
            <a:off x="6858000" y="3962400"/>
            <a:ext cx="685800" cy="0"/>
          </a:xfrm>
          <a:prstGeom prst="line">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1925" name="Text Box 21"/>
          <p:cNvSpPr txBox="1">
            <a:spLocks noChangeArrowheads="1"/>
          </p:cNvSpPr>
          <p:nvPr/>
        </p:nvSpPr>
        <p:spPr bwMode="auto">
          <a:xfrm>
            <a:off x="5622925" y="5219701"/>
            <a:ext cx="21971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3. Decision Diamond</a:t>
            </a:r>
          </a:p>
        </p:txBody>
      </p:sp>
    </p:spTree>
    <p:extLst>
      <p:ext uri="{BB962C8B-B14F-4D97-AF65-F5344CB8AC3E}">
        <p14:creationId xmlns:p14="http://schemas.microsoft.com/office/powerpoint/2010/main" val="1190574898"/>
      </p:ext>
    </p:extLst>
  </p:cSld>
  <p:clrMapOvr>
    <a:masterClrMapping/>
  </p:clrMapOvr>
  <p:transition spd="med">
    <p:dissolv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1" name="Rectangle 3"/>
          <p:cNvSpPr>
            <a:spLocks noGrp="1" noChangeArrowheads="1"/>
          </p:cNvSpPr>
          <p:nvPr>
            <p:ph type="title"/>
          </p:nvPr>
        </p:nvSpPr>
        <p:spPr>
          <a:xfrm>
            <a:off x="2438400" y="1219200"/>
            <a:ext cx="7772400" cy="685800"/>
          </a:xfrm>
        </p:spPr>
        <p:txBody>
          <a:bodyPr>
            <a:normAutofit fontScale="90000"/>
          </a:bodyPr>
          <a:lstStyle/>
          <a:p>
            <a:r>
              <a:rPr lang="en-US" altLang="en-US"/>
              <a:t>Notation - 3</a:t>
            </a:r>
          </a:p>
        </p:txBody>
      </p:sp>
      <p:sp>
        <p:nvSpPr>
          <p:cNvPr id="252932" name="Text Box 4"/>
          <p:cNvSpPr txBox="1">
            <a:spLocks noChangeArrowheads="1"/>
          </p:cNvSpPr>
          <p:nvPr/>
        </p:nvSpPr>
        <p:spPr bwMode="auto">
          <a:xfrm>
            <a:off x="3429000" y="3505200"/>
            <a:ext cx="21066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4.1 Synch. Bar (Join)</a:t>
            </a:r>
          </a:p>
        </p:txBody>
      </p:sp>
      <p:sp>
        <p:nvSpPr>
          <p:cNvPr id="252933" name="Line 5"/>
          <p:cNvSpPr>
            <a:spLocks noChangeShapeType="1"/>
          </p:cNvSpPr>
          <p:nvPr/>
        </p:nvSpPr>
        <p:spPr bwMode="auto">
          <a:xfrm>
            <a:off x="4343400" y="2362200"/>
            <a:ext cx="0" cy="83820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2934" name="Line 6"/>
          <p:cNvSpPr>
            <a:spLocks noChangeShapeType="1"/>
          </p:cNvSpPr>
          <p:nvPr/>
        </p:nvSpPr>
        <p:spPr bwMode="auto">
          <a:xfrm>
            <a:off x="3505200" y="2514600"/>
            <a:ext cx="838200" cy="0"/>
          </a:xfrm>
          <a:prstGeom prst="line">
            <a:avLst/>
          </a:prstGeom>
          <a:noFill/>
          <a:ln w="190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2935" name="Line 7"/>
          <p:cNvSpPr>
            <a:spLocks noChangeShapeType="1"/>
          </p:cNvSpPr>
          <p:nvPr/>
        </p:nvSpPr>
        <p:spPr bwMode="auto">
          <a:xfrm>
            <a:off x="3505200" y="3048000"/>
            <a:ext cx="838200" cy="0"/>
          </a:xfrm>
          <a:prstGeom prst="line">
            <a:avLst/>
          </a:prstGeom>
          <a:noFill/>
          <a:ln w="190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2936" name="Line 8"/>
          <p:cNvSpPr>
            <a:spLocks noChangeShapeType="1"/>
          </p:cNvSpPr>
          <p:nvPr/>
        </p:nvSpPr>
        <p:spPr bwMode="auto">
          <a:xfrm>
            <a:off x="4343400" y="2743200"/>
            <a:ext cx="838200" cy="0"/>
          </a:xfrm>
          <a:prstGeom prst="line">
            <a:avLst/>
          </a:prstGeom>
          <a:noFill/>
          <a:ln w="190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2937" name="Text Box 9"/>
          <p:cNvSpPr txBox="1">
            <a:spLocks noChangeArrowheads="1"/>
          </p:cNvSpPr>
          <p:nvPr/>
        </p:nvSpPr>
        <p:spPr bwMode="auto">
          <a:xfrm>
            <a:off x="7467600" y="3581400"/>
            <a:ext cx="231755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4.2 Splitting Bar (Fork)</a:t>
            </a:r>
          </a:p>
        </p:txBody>
      </p:sp>
      <p:sp>
        <p:nvSpPr>
          <p:cNvPr id="252938" name="Line 10"/>
          <p:cNvSpPr>
            <a:spLocks noChangeShapeType="1"/>
          </p:cNvSpPr>
          <p:nvPr/>
        </p:nvSpPr>
        <p:spPr bwMode="auto">
          <a:xfrm>
            <a:off x="7848600" y="2286000"/>
            <a:ext cx="0" cy="83820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2939" name="Line 11"/>
          <p:cNvSpPr>
            <a:spLocks noChangeShapeType="1"/>
          </p:cNvSpPr>
          <p:nvPr/>
        </p:nvSpPr>
        <p:spPr bwMode="auto">
          <a:xfrm>
            <a:off x="7010400" y="2743200"/>
            <a:ext cx="838200" cy="0"/>
          </a:xfrm>
          <a:prstGeom prst="line">
            <a:avLst/>
          </a:prstGeom>
          <a:noFill/>
          <a:ln w="190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2940" name="Line 12"/>
          <p:cNvSpPr>
            <a:spLocks noChangeShapeType="1"/>
          </p:cNvSpPr>
          <p:nvPr/>
        </p:nvSpPr>
        <p:spPr bwMode="auto">
          <a:xfrm>
            <a:off x="7848600" y="2971800"/>
            <a:ext cx="838200" cy="0"/>
          </a:xfrm>
          <a:prstGeom prst="line">
            <a:avLst/>
          </a:prstGeom>
          <a:noFill/>
          <a:ln w="190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2941" name="Line 13"/>
          <p:cNvSpPr>
            <a:spLocks noChangeShapeType="1"/>
          </p:cNvSpPr>
          <p:nvPr/>
        </p:nvSpPr>
        <p:spPr bwMode="auto">
          <a:xfrm>
            <a:off x="7848600" y="2514600"/>
            <a:ext cx="838200" cy="0"/>
          </a:xfrm>
          <a:prstGeom prst="line">
            <a:avLst/>
          </a:prstGeom>
          <a:noFill/>
          <a:ln w="190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2942" name="Text Box 14"/>
          <p:cNvSpPr txBox="1">
            <a:spLocks noChangeArrowheads="1"/>
          </p:cNvSpPr>
          <p:nvPr/>
        </p:nvSpPr>
        <p:spPr bwMode="auto">
          <a:xfrm>
            <a:off x="3886201" y="5181600"/>
            <a:ext cx="7825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{AND}</a:t>
            </a:r>
          </a:p>
        </p:txBody>
      </p:sp>
      <p:sp>
        <p:nvSpPr>
          <p:cNvPr id="252943" name="Line 15"/>
          <p:cNvSpPr>
            <a:spLocks noChangeShapeType="1"/>
          </p:cNvSpPr>
          <p:nvPr/>
        </p:nvSpPr>
        <p:spPr bwMode="auto">
          <a:xfrm>
            <a:off x="4267200" y="4191000"/>
            <a:ext cx="0" cy="83820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2944" name="Line 16"/>
          <p:cNvSpPr>
            <a:spLocks noChangeShapeType="1"/>
          </p:cNvSpPr>
          <p:nvPr/>
        </p:nvSpPr>
        <p:spPr bwMode="auto">
          <a:xfrm>
            <a:off x="3429000" y="4343400"/>
            <a:ext cx="838200" cy="0"/>
          </a:xfrm>
          <a:prstGeom prst="line">
            <a:avLst/>
          </a:prstGeom>
          <a:noFill/>
          <a:ln w="190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2945" name="Line 17"/>
          <p:cNvSpPr>
            <a:spLocks noChangeShapeType="1"/>
          </p:cNvSpPr>
          <p:nvPr/>
        </p:nvSpPr>
        <p:spPr bwMode="auto">
          <a:xfrm>
            <a:off x="3429000" y="4876800"/>
            <a:ext cx="838200" cy="0"/>
          </a:xfrm>
          <a:prstGeom prst="line">
            <a:avLst/>
          </a:prstGeom>
          <a:noFill/>
          <a:ln w="190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2946" name="Line 18"/>
          <p:cNvSpPr>
            <a:spLocks noChangeShapeType="1"/>
          </p:cNvSpPr>
          <p:nvPr/>
        </p:nvSpPr>
        <p:spPr bwMode="auto">
          <a:xfrm>
            <a:off x="4267200" y="4572000"/>
            <a:ext cx="838200" cy="0"/>
          </a:xfrm>
          <a:prstGeom prst="line">
            <a:avLst/>
          </a:prstGeom>
          <a:noFill/>
          <a:ln w="190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2947" name="Text Box 19"/>
          <p:cNvSpPr txBox="1">
            <a:spLocks noChangeArrowheads="1"/>
          </p:cNvSpPr>
          <p:nvPr/>
        </p:nvSpPr>
        <p:spPr bwMode="auto">
          <a:xfrm>
            <a:off x="6172201" y="5334000"/>
            <a:ext cx="6303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{OR}</a:t>
            </a:r>
          </a:p>
        </p:txBody>
      </p:sp>
      <p:sp>
        <p:nvSpPr>
          <p:cNvPr id="252948" name="Line 20"/>
          <p:cNvSpPr>
            <a:spLocks noChangeShapeType="1"/>
          </p:cNvSpPr>
          <p:nvPr/>
        </p:nvSpPr>
        <p:spPr bwMode="auto">
          <a:xfrm>
            <a:off x="6553200" y="4343400"/>
            <a:ext cx="0" cy="83820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2949" name="Line 21"/>
          <p:cNvSpPr>
            <a:spLocks noChangeShapeType="1"/>
          </p:cNvSpPr>
          <p:nvPr/>
        </p:nvSpPr>
        <p:spPr bwMode="auto">
          <a:xfrm>
            <a:off x="5715000" y="4495800"/>
            <a:ext cx="838200" cy="0"/>
          </a:xfrm>
          <a:prstGeom prst="line">
            <a:avLst/>
          </a:prstGeom>
          <a:noFill/>
          <a:ln w="190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2950" name="Line 22"/>
          <p:cNvSpPr>
            <a:spLocks noChangeShapeType="1"/>
          </p:cNvSpPr>
          <p:nvPr/>
        </p:nvSpPr>
        <p:spPr bwMode="auto">
          <a:xfrm>
            <a:off x="5715000" y="5029200"/>
            <a:ext cx="838200" cy="0"/>
          </a:xfrm>
          <a:prstGeom prst="line">
            <a:avLst/>
          </a:prstGeom>
          <a:noFill/>
          <a:ln w="190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2951" name="Line 23"/>
          <p:cNvSpPr>
            <a:spLocks noChangeShapeType="1"/>
          </p:cNvSpPr>
          <p:nvPr/>
        </p:nvSpPr>
        <p:spPr bwMode="auto">
          <a:xfrm>
            <a:off x="6553200" y="4724400"/>
            <a:ext cx="838200" cy="0"/>
          </a:xfrm>
          <a:prstGeom prst="line">
            <a:avLst/>
          </a:prstGeom>
          <a:noFill/>
          <a:ln w="190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2952" name="Text Box 24"/>
          <p:cNvSpPr txBox="1">
            <a:spLocks noChangeArrowheads="1"/>
          </p:cNvSpPr>
          <p:nvPr/>
        </p:nvSpPr>
        <p:spPr bwMode="auto">
          <a:xfrm>
            <a:off x="8458201" y="5486400"/>
            <a:ext cx="74905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{XOR}</a:t>
            </a:r>
          </a:p>
        </p:txBody>
      </p:sp>
      <p:sp>
        <p:nvSpPr>
          <p:cNvPr id="252953" name="Line 25"/>
          <p:cNvSpPr>
            <a:spLocks noChangeShapeType="1"/>
          </p:cNvSpPr>
          <p:nvPr/>
        </p:nvSpPr>
        <p:spPr bwMode="auto">
          <a:xfrm>
            <a:off x="8839200" y="4495800"/>
            <a:ext cx="0" cy="83820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2954" name="Line 26"/>
          <p:cNvSpPr>
            <a:spLocks noChangeShapeType="1"/>
          </p:cNvSpPr>
          <p:nvPr/>
        </p:nvSpPr>
        <p:spPr bwMode="auto">
          <a:xfrm>
            <a:off x="8001000" y="4648200"/>
            <a:ext cx="838200" cy="0"/>
          </a:xfrm>
          <a:prstGeom prst="line">
            <a:avLst/>
          </a:prstGeom>
          <a:noFill/>
          <a:ln w="190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2955" name="Line 27"/>
          <p:cNvSpPr>
            <a:spLocks noChangeShapeType="1"/>
          </p:cNvSpPr>
          <p:nvPr/>
        </p:nvSpPr>
        <p:spPr bwMode="auto">
          <a:xfrm>
            <a:off x="8001000" y="5181600"/>
            <a:ext cx="838200" cy="0"/>
          </a:xfrm>
          <a:prstGeom prst="line">
            <a:avLst/>
          </a:prstGeom>
          <a:noFill/>
          <a:ln w="190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2956" name="Line 28"/>
          <p:cNvSpPr>
            <a:spLocks noChangeShapeType="1"/>
          </p:cNvSpPr>
          <p:nvPr/>
        </p:nvSpPr>
        <p:spPr bwMode="auto">
          <a:xfrm>
            <a:off x="8839200" y="4876800"/>
            <a:ext cx="838200" cy="0"/>
          </a:xfrm>
          <a:prstGeom prst="line">
            <a:avLst/>
          </a:prstGeom>
          <a:noFill/>
          <a:ln w="1905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Tree>
    <p:extLst>
      <p:ext uri="{BB962C8B-B14F-4D97-AF65-F5344CB8AC3E}">
        <p14:creationId xmlns:p14="http://schemas.microsoft.com/office/powerpoint/2010/main" val="1432403023"/>
      </p:ext>
    </p:extLst>
  </p:cSld>
  <p:clrMapOvr>
    <a:masterClrMapping/>
  </p:clrMapOvr>
  <p:transition spd="med">
    <p:dissolv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5" name="Rectangle 3"/>
          <p:cNvSpPr>
            <a:spLocks noGrp="1" noChangeArrowheads="1"/>
          </p:cNvSpPr>
          <p:nvPr>
            <p:ph type="title"/>
          </p:nvPr>
        </p:nvSpPr>
        <p:spPr/>
        <p:txBody>
          <a:bodyPr/>
          <a:lstStyle/>
          <a:p>
            <a:r>
              <a:rPr lang="en-US" altLang="en-US"/>
              <a:t>Notation - 3</a:t>
            </a:r>
          </a:p>
        </p:txBody>
      </p:sp>
      <p:sp>
        <p:nvSpPr>
          <p:cNvPr id="253956" name="Text Box 4"/>
          <p:cNvSpPr txBox="1">
            <a:spLocks noChangeArrowheads="1"/>
          </p:cNvSpPr>
          <p:nvPr/>
        </p:nvSpPr>
        <p:spPr bwMode="auto">
          <a:xfrm>
            <a:off x="5622925" y="5219700"/>
            <a:ext cx="24200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5. Start &amp; Stop Markers</a:t>
            </a:r>
          </a:p>
        </p:txBody>
      </p:sp>
      <p:sp>
        <p:nvSpPr>
          <p:cNvPr id="253957" name="Oval 5"/>
          <p:cNvSpPr>
            <a:spLocks noChangeArrowheads="1"/>
          </p:cNvSpPr>
          <p:nvPr/>
        </p:nvSpPr>
        <p:spPr bwMode="auto">
          <a:xfrm>
            <a:off x="4038600" y="2819400"/>
            <a:ext cx="381000" cy="3810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3958" name="Oval 6"/>
          <p:cNvSpPr>
            <a:spLocks noChangeArrowheads="1"/>
          </p:cNvSpPr>
          <p:nvPr/>
        </p:nvSpPr>
        <p:spPr bwMode="auto">
          <a:xfrm>
            <a:off x="7772400" y="2743200"/>
            <a:ext cx="457200" cy="457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3959" name="Oval 7"/>
          <p:cNvSpPr>
            <a:spLocks noChangeArrowheads="1"/>
          </p:cNvSpPr>
          <p:nvPr/>
        </p:nvSpPr>
        <p:spPr bwMode="auto">
          <a:xfrm>
            <a:off x="7848600" y="2819400"/>
            <a:ext cx="304800" cy="3048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3960" name="Text Box 8"/>
          <p:cNvSpPr txBox="1">
            <a:spLocks noChangeArrowheads="1"/>
          </p:cNvSpPr>
          <p:nvPr/>
        </p:nvSpPr>
        <p:spPr bwMode="auto">
          <a:xfrm>
            <a:off x="3581401" y="3810000"/>
            <a:ext cx="139922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Start Marker</a:t>
            </a:r>
          </a:p>
        </p:txBody>
      </p:sp>
      <p:sp>
        <p:nvSpPr>
          <p:cNvPr id="253961" name="Text Box 9"/>
          <p:cNvSpPr txBox="1">
            <a:spLocks noChangeArrowheads="1"/>
          </p:cNvSpPr>
          <p:nvPr/>
        </p:nvSpPr>
        <p:spPr bwMode="auto">
          <a:xfrm>
            <a:off x="7467601" y="3733800"/>
            <a:ext cx="137037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Stop Marker</a:t>
            </a:r>
          </a:p>
        </p:txBody>
      </p:sp>
    </p:spTree>
    <p:extLst>
      <p:ext uri="{BB962C8B-B14F-4D97-AF65-F5344CB8AC3E}">
        <p14:creationId xmlns:p14="http://schemas.microsoft.com/office/powerpoint/2010/main" val="3709399736"/>
      </p:ext>
    </p:extLst>
  </p:cSld>
  <p:clrMapOvr>
    <a:masterClrMapping/>
  </p:clrMapOvr>
  <p:transition spd="med">
    <p:dissolv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9" name="Rectangle 1027"/>
          <p:cNvSpPr>
            <a:spLocks noGrp="1" noChangeArrowheads="1"/>
          </p:cNvSpPr>
          <p:nvPr>
            <p:ph type="title"/>
          </p:nvPr>
        </p:nvSpPr>
        <p:spPr/>
        <p:txBody>
          <a:bodyPr/>
          <a:lstStyle/>
          <a:p>
            <a:r>
              <a:rPr lang="en-US" altLang="en-US"/>
              <a:t>Notation - 4</a:t>
            </a:r>
          </a:p>
        </p:txBody>
      </p:sp>
      <p:sp>
        <p:nvSpPr>
          <p:cNvPr id="254980" name="Text Box 1028"/>
          <p:cNvSpPr txBox="1">
            <a:spLocks noChangeArrowheads="1"/>
          </p:cNvSpPr>
          <p:nvPr/>
        </p:nvSpPr>
        <p:spPr bwMode="auto">
          <a:xfrm>
            <a:off x="4267200" y="5791201"/>
            <a:ext cx="49657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Application/Department/Group/Role Boundaries</a:t>
            </a:r>
          </a:p>
        </p:txBody>
      </p:sp>
      <p:sp>
        <p:nvSpPr>
          <p:cNvPr id="254981" name="Line 1029"/>
          <p:cNvSpPr>
            <a:spLocks noChangeShapeType="1"/>
          </p:cNvSpPr>
          <p:nvPr/>
        </p:nvSpPr>
        <p:spPr bwMode="auto">
          <a:xfrm>
            <a:off x="4724400" y="2057400"/>
            <a:ext cx="0" cy="312420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4982" name="Line 1030"/>
          <p:cNvSpPr>
            <a:spLocks noChangeShapeType="1"/>
          </p:cNvSpPr>
          <p:nvPr/>
        </p:nvSpPr>
        <p:spPr bwMode="auto">
          <a:xfrm>
            <a:off x="7010400" y="2133600"/>
            <a:ext cx="0" cy="312420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4983" name="Line 1031"/>
          <p:cNvSpPr>
            <a:spLocks noChangeShapeType="1"/>
          </p:cNvSpPr>
          <p:nvPr/>
        </p:nvSpPr>
        <p:spPr bwMode="auto">
          <a:xfrm>
            <a:off x="9372600" y="2133600"/>
            <a:ext cx="0" cy="312420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4984" name="Text Box 1032"/>
          <p:cNvSpPr txBox="1">
            <a:spLocks noChangeArrowheads="1"/>
          </p:cNvSpPr>
          <p:nvPr/>
        </p:nvSpPr>
        <p:spPr bwMode="auto">
          <a:xfrm>
            <a:off x="2971800" y="1905000"/>
            <a:ext cx="11112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Developers</a:t>
            </a:r>
          </a:p>
        </p:txBody>
      </p:sp>
      <p:sp>
        <p:nvSpPr>
          <p:cNvPr id="254985" name="Text Box 1033"/>
          <p:cNvSpPr txBox="1">
            <a:spLocks noChangeArrowheads="1"/>
          </p:cNvSpPr>
          <p:nvPr/>
        </p:nvSpPr>
        <p:spPr bwMode="auto">
          <a:xfrm>
            <a:off x="5029201" y="1905000"/>
            <a:ext cx="7731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Testers</a:t>
            </a:r>
          </a:p>
        </p:txBody>
      </p:sp>
      <p:sp>
        <p:nvSpPr>
          <p:cNvPr id="254986" name="Text Box 1034"/>
          <p:cNvSpPr txBox="1">
            <a:spLocks noChangeArrowheads="1"/>
          </p:cNvSpPr>
          <p:nvPr/>
        </p:nvSpPr>
        <p:spPr bwMode="auto">
          <a:xfrm>
            <a:off x="7315200" y="1905000"/>
            <a:ext cx="863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Markers</a:t>
            </a:r>
          </a:p>
        </p:txBody>
      </p:sp>
      <p:sp>
        <p:nvSpPr>
          <p:cNvPr id="254988" name="Text Box 1036"/>
          <p:cNvSpPr txBox="1">
            <a:spLocks noChangeArrowheads="1"/>
          </p:cNvSpPr>
          <p:nvPr/>
        </p:nvSpPr>
        <p:spPr bwMode="auto">
          <a:xfrm>
            <a:off x="5181600" y="4648200"/>
            <a:ext cx="10916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Swimlane</a:t>
            </a:r>
          </a:p>
        </p:txBody>
      </p:sp>
      <p:sp>
        <p:nvSpPr>
          <p:cNvPr id="254989" name="Text Box 1037"/>
          <p:cNvSpPr txBox="1">
            <a:spLocks noChangeArrowheads="1"/>
          </p:cNvSpPr>
          <p:nvPr/>
        </p:nvSpPr>
        <p:spPr bwMode="auto">
          <a:xfrm>
            <a:off x="7543800" y="4648200"/>
            <a:ext cx="10916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Swimlane</a:t>
            </a:r>
          </a:p>
        </p:txBody>
      </p:sp>
      <p:sp>
        <p:nvSpPr>
          <p:cNvPr id="254990" name="Text Box 1038"/>
          <p:cNvSpPr txBox="1">
            <a:spLocks noChangeArrowheads="1"/>
          </p:cNvSpPr>
          <p:nvPr/>
        </p:nvSpPr>
        <p:spPr bwMode="auto">
          <a:xfrm>
            <a:off x="3048000" y="4648200"/>
            <a:ext cx="10916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t>Swimlane</a:t>
            </a:r>
          </a:p>
        </p:txBody>
      </p:sp>
    </p:spTree>
    <p:extLst>
      <p:ext uri="{BB962C8B-B14F-4D97-AF65-F5344CB8AC3E}">
        <p14:creationId xmlns:p14="http://schemas.microsoft.com/office/powerpoint/2010/main" val="2395178538"/>
      </p:ext>
    </p:extLst>
  </p:cSld>
  <p:clrMapOvr>
    <a:masterClrMapping/>
  </p:clrMapOvr>
  <p:transition spd="med">
    <p:dissolv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3" name="Text Box 3"/>
          <p:cNvSpPr txBox="1">
            <a:spLocks noChangeArrowheads="1"/>
          </p:cNvSpPr>
          <p:nvPr/>
        </p:nvSpPr>
        <p:spPr bwMode="auto">
          <a:xfrm>
            <a:off x="2590800" y="304801"/>
            <a:ext cx="416582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b="1"/>
              <a:t>Example: Business Level Activity Diagram </a:t>
            </a:r>
          </a:p>
          <a:p>
            <a:r>
              <a:rPr lang="en-US" altLang="en-US" b="1"/>
              <a:t>	 of the Library</a:t>
            </a:r>
          </a:p>
        </p:txBody>
      </p:sp>
      <p:sp>
        <p:nvSpPr>
          <p:cNvPr id="256004" name="Line 4"/>
          <p:cNvSpPr>
            <a:spLocks noChangeShapeType="1"/>
          </p:cNvSpPr>
          <p:nvPr/>
        </p:nvSpPr>
        <p:spPr bwMode="auto">
          <a:xfrm>
            <a:off x="6019800" y="1143000"/>
            <a:ext cx="0" cy="510540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6005" name="Text Box 5"/>
          <p:cNvSpPr txBox="1">
            <a:spLocks noChangeArrowheads="1"/>
          </p:cNvSpPr>
          <p:nvPr/>
        </p:nvSpPr>
        <p:spPr bwMode="auto">
          <a:xfrm>
            <a:off x="3048001" y="1066800"/>
            <a:ext cx="89639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member</a:t>
            </a:r>
          </a:p>
        </p:txBody>
      </p:sp>
      <p:sp>
        <p:nvSpPr>
          <p:cNvPr id="256006" name="Text Box 6"/>
          <p:cNvSpPr txBox="1">
            <a:spLocks noChangeArrowheads="1"/>
          </p:cNvSpPr>
          <p:nvPr/>
        </p:nvSpPr>
        <p:spPr bwMode="auto">
          <a:xfrm>
            <a:off x="6781801" y="1066800"/>
            <a:ext cx="9429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Librarian</a:t>
            </a:r>
          </a:p>
        </p:txBody>
      </p:sp>
      <p:sp>
        <p:nvSpPr>
          <p:cNvPr id="256007" name="Oval 7"/>
          <p:cNvSpPr>
            <a:spLocks noChangeArrowheads="1"/>
          </p:cNvSpPr>
          <p:nvPr/>
        </p:nvSpPr>
        <p:spPr bwMode="auto">
          <a:xfrm>
            <a:off x="2667000" y="914400"/>
            <a:ext cx="228600" cy="2286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08" name="AutoShape 8"/>
          <p:cNvSpPr>
            <a:spLocks noChangeArrowheads="1"/>
          </p:cNvSpPr>
          <p:nvPr/>
        </p:nvSpPr>
        <p:spPr bwMode="auto">
          <a:xfrm>
            <a:off x="2514600" y="1600200"/>
            <a:ext cx="609600" cy="304800"/>
          </a:xfrm>
          <a:prstGeom prst="diamond">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09" name="Line 9"/>
          <p:cNvSpPr>
            <a:spLocks noChangeShapeType="1"/>
          </p:cNvSpPr>
          <p:nvPr/>
        </p:nvSpPr>
        <p:spPr bwMode="auto">
          <a:xfrm flipV="1">
            <a:off x="2819400" y="1143000"/>
            <a:ext cx="0" cy="4572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6010" name="Line 10"/>
          <p:cNvSpPr>
            <a:spLocks noChangeShapeType="1"/>
          </p:cNvSpPr>
          <p:nvPr/>
        </p:nvSpPr>
        <p:spPr bwMode="auto">
          <a:xfrm>
            <a:off x="3048000" y="1752600"/>
            <a:ext cx="1066800" cy="0"/>
          </a:xfrm>
          <a:prstGeom prst="line">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6011" name="Line 11"/>
          <p:cNvSpPr>
            <a:spLocks noChangeShapeType="1"/>
          </p:cNvSpPr>
          <p:nvPr/>
        </p:nvSpPr>
        <p:spPr bwMode="auto">
          <a:xfrm>
            <a:off x="2819400" y="1905000"/>
            <a:ext cx="0" cy="9906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6012" name="Text Box 12"/>
          <p:cNvSpPr txBox="1">
            <a:spLocks noChangeArrowheads="1"/>
          </p:cNvSpPr>
          <p:nvPr/>
        </p:nvSpPr>
        <p:spPr bwMode="auto">
          <a:xfrm>
            <a:off x="3048001" y="1371600"/>
            <a:ext cx="109562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[borrower]</a:t>
            </a:r>
          </a:p>
        </p:txBody>
      </p:sp>
      <p:sp>
        <p:nvSpPr>
          <p:cNvPr id="256013" name="Text Box 13"/>
          <p:cNvSpPr txBox="1">
            <a:spLocks noChangeArrowheads="1"/>
          </p:cNvSpPr>
          <p:nvPr/>
        </p:nvSpPr>
        <p:spPr bwMode="auto">
          <a:xfrm>
            <a:off x="2971801" y="2438400"/>
            <a:ext cx="101123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[returner]</a:t>
            </a:r>
          </a:p>
        </p:txBody>
      </p:sp>
      <p:sp>
        <p:nvSpPr>
          <p:cNvPr id="256014" name="AutoShape 14"/>
          <p:cNvSpPr>
            <a:spLocks noChangeArrowheads="1"/>
          </p:cNvSpPr>
          <p:nvPr/>
        </p:nvSpPr>
        <p:spPr bwMode="auto">
          <a:xfrm>
            <a:off x="4114800" y="1447800"/>
            <a:ext cx="1524000" cy="533400"/>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1"/>
              </a:solidFill>
            </a:endParaRPr>
          </a:p>
        </p:txBody>
      </p:sp>
      <p:sp>
        <p:nvSpPr>
          <p:cNvPr id="256015" name="Text Box 15"/>
          <p:cNvSpPr txBox="1">
            <a:spLocks noChangeArrowheads="1"/>
          </p:cNvSpPr>
          <p:nvPr/>
        </p:nvSpPr>
        <p:spPr bwMode="auto">
          <a:xfrm>
            <a:off x="4114801" y="1600200"/>
            <a:ext cx="15224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Find book on shelf</a:t>
            </a:r>
          </a:p>
        </p:txBody>
      </p:sp>
      <p:sp>
        <p:nvSpPr>
          <p:cNvPr id="256016" name="AutoShape 16"/>
          <p:cNvSpPr>
            <a:spLocks noChangeArrowheads="1"/>
          </p:cNvSpPr>
          <p:nvPr/>
        </p:nvSpPr>
        <p:spPr bwMode="auto">
          <a:xfrm>
            <a:off x="4114800" y="2590800"/>
            <a:ext cx="1524000" cy="533400"/>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1"/>
              </a:solidFill>
            </a:endParaRPr>
          </a:p>
        </p:txBody>
      </p:sp>
      <p:sp>
        <p:nvSpPr>
          <p:cNvPr id="256017" name="Text Box 17"/>
          <p:cNvSpPr txBox="1">
            <a:spLocks noChangeArrowheads="1"/>
          </p:cNvSpPr>
          <p:nvPr/>
        </p:nvSpPr>
        <p:spPr bwMode="auto">
          <a:xfrm>
            <a:off x="4267201" y="2743201"/>
            <a:ext cx="12075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Wait in queue</a:t>
            </a:r>
          </a:p>
        </p:txBody>
      </p:sp>
      <p:sp>
        <p:nvSpPr>
          <p:cNvPr id="256018" name="Line 18"/>
          <p:cNvSpPr>
            <a:spLocks noChangeShapeType="1"/>
          </p:cNvSpPr>
          <p:nvPr/>
        </p:nvSpPr>
        <p:spPr bwMode="auto">
          <a:xfrm>
            <a:off x="2819400" y="2895600"/>
            <a:ext cx="1295400" cy="0"/>
          </a:xfrm>
          <a:prstGeom prst="line">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6019" name="Line 19"/>
          <p:cNvSpPr>
            <a:spLocks noChangeShapeType="1"/>
          </p:cNvSpPr>
          <p:nvPr/>
        </p:nvSpPr>
        <p:spPr bwMode="auto">
          <a:xfrm>
            <a:off x="4876800" y="1981200"/>
            <a:ext cx="0" cy="609600"/>
          </a:xfrm>
          <a:prstGeom prst="line">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6020" name="AutoShape 20"/>
          <p:cNvSpPr>
            <a:spLocks noChangeArrowheads="1"/>
          </p:cNvSpPr>
          <p:nvPr/>
        </p:nvSpPr>
        <p:spPr bwMode="auto">
          <a:xfrm>
            <a:off x="7391400" y="5181600"/>
            <a:ext cx="1524000" cy="533400"/>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1"/>
              </a:solidFill>
            </a:endParaRPr>
          </a:p>
        </p:txBody>
      </p:sp>
      <p:sp>
        <p:nvSpPr>
          <p:cNvPr id="256021" name="Text Box 21"/>
          <p:cNvSpPr txBox="1">
            <a:spLocks noChangeArrowheads="1"/>
          </p:cNvSpPr>
          <p:nvPr/>
        </p:nvSpPr>
        <p:spPr bwMode="auto">
          <a:xfrm>
            <a:off x="7543801" y="5181600"/>
            <a:ext cx="140827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Prepare for next </a:t>
            </a:r>
          </a:p>
          <a:p>
            <a:r>
              <a:rPr lang="en-US" altLang="en-US" sz="1400"/>
              <a:t>member</a:t>
            </a:r>
          </a:p>
        </p:txBody>
      </p:sp>
      <p:sp>
        <p:nvSpPr>
          <p:cNvPr id="256022" name="Line 22"/>
          <p:cNvSpPr>
            <a:spLocks noChangeShapeType="1"/>
          </p:cNvSpPr>
          <p:nvPr/>
        </p:nvSpPr>
        <p:spPr bwMode="auto">
          <a:xfrm>
            <a:off x="8153400" y="5715000"/>
            <a:ext cx="0" cy="228600"/>
          </a:xfrm>
          <a:prstGeom prst="line">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6023" name="Line 23"/>
          <p:cNvSpPr>
            <a:spLocks noChangeShapeType="1"/>
          </p:cNvSpPr>
          <p:nvPr/>
        </p:nvSpPr>
        <p:spPr bwMode="auto">
          <a:xfrm>
            <a:off x="7543800" y="5943600"/>
            <a:ext cx="1143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6024" name="Line 24"/>
          <p:cNvSpPr>
            <a:spLocks noChangeShapeType="1"/>
          </p:cNvSpPr>
          <p:nvPr/>
        </p:nvSpPr>
        <p:spPr bwMode="auto">
          <a:xfrm>
            <a:off x="7772400" y="5943600"/>
            <a:ext cx="0" cy="2286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6025" name="Line 25"/>
          <p:cNvSpPr>
            <a:spLocks noChangeShapeType="1"/>
          </p:cNvSpPr>
          <p:nvPr/>
        </p:nvSpPr>
        <p:spPr bwMode="auto">
          <a:xfrm>
            <a:off x="8534400" y="5943600"/>
            <a:ext cx="0" cy="2286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6026" name="Line 26"/>
          <p:cNvSpPr>
            <a:spLocks noChangeShapeType="1"/>
          </p:cNvSpPr>
          <p:nvPr/>
        </p:nvSpPr>
        <p:spPr bwMode="auto">
          <a:xfrm flipH="1">
            <a:off x="3886200" y="6172200"/>
            <a:ext cx="38862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6027" name="Line 27"/>
          <p:cNvSpPr>
            <a:spLocks noChangeShapeType="1"/>
          </p:cNvSpPr>
          <p:nvPr/>
        </p:nvSpPr>
        <p:spPr bwMode="auto">
          <a:xfrm>
            <a:off x="8534400" y="6172200"/>
            <a:ext cx="1371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6028" name="Line 28"/>
          <p:cNvSpPr>
            <a:spLocks noChangeShapeType="1"/>
          </p:cNvSpPr>
          <p:nvPr/>
        </p:nvSpPr>
        <p:spPr bwMode="auto">
          <a:xfrm flipV="1">
            <a:off x="9906000" y="1828800"/>
            <a:ext cx="0" cy="43434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6029" name="Line 29"/>
          <p:cNvSpPr>
            <a:spLocks noChangeShapeType="1"/>
          </p:cNvSpPr>
          <p:nvPr/>
        </p:nvSpPr>
        <p:spPr bwMode="auto">
          <a:xfrm flipH="1">
            <a:off x="6934200" y="1828800"/>
            <a:ext cx="29718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6030" name="Line 30"/>
          <p:cNvSpPr>
            <a:spLocks noChangeShapeType="1"/>
          </p:cNvSpPr>
          <p:nvPr/>
        </p:nvSpPr>
        <p:spPr bwMode="auto">
          <a:xfrm>
            <a:off x="6172200" y="2133600"/>
            <a:ext cx="914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6031" name="Line 31"/>
          <p:cNvSpPr>
            <a:spLocks noChangeShapeType="1"/>
          </p:cNvSpPr>
          <p:nvPr/>
        </p:nvSpPr>
        <p:spPr bwMode="auto">
          <a:xfrm>
            <a:off x="5638800" y="2819400"/>
            <a:ext cx="1524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6032" name="Line 32"/>
          <p:cNvSpPr>
            <a:spLocks noChangeShapeType="1"/>
          </p:cNvSpPr>
          <p:nvPr/>
        </p:nvSpPr>
        <p:spPr bwMode="auto">
          <a:xfrm flipV="1">
            <a:off x="5791200" y="1828800"/>
            <a:ext cx="0" cy="9906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6033" name="Line 33"/>
          <p:cNvSpPr>
            <a:spLocks noChangeShapeType="1"/>
          </p:cNvSpPr>
          <p:nvPr/>
        </p:nvSpPr>
        <p:spPr bwMode="auto">
          <a:xfrm>
            <a:off x="5791200" y="1828800"/>
            <a:ext cx="4572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6034" name="Line 34"/>
          <p:cNvSpPr>
            <a:spLocks noChangeShapeType="1"/>
          </p:cNvSpPr>
          <p:nvPr/>
        </p:nvSpPr>
        <p:spPr bwMode="auto">
          <a:xfrm>
            <a:off x="6248400" y="1828800"/>
            <a:ext cx="0" cy="304800"/>
          </a:xfrm>
          <a:prstGeom prst="line">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6035" name="Line 35"/>
          <p:cNvSpPr>
            <a:spLocks noChangeShapeType="1"/>
          </p:cNvSpPr>
          <p:nvPr/>
        </p:nvSpPr>
        <p:spPr bwMode="auto">
          <a:xfrm>
            <a:off x="6934200" y="1828800"/>
            <a:ext cx="0" cy="304800"/>
          </a:xfrm>
          <a:prstGeom prst="line">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6036" name="AutoShape 36"/>
          <p:cNvSpPr>
            <a:spLocks noChangeArrowheads="1"/>
          </p:cNvSpPr>
          <p:nvPr/>
        </p:nvSpPr>
        <p:spPr bwMode="auto">
          <a:xfrm>
            <a:off x="6172200" y="4419600"/>
            <a:ext cx="1524000" cy="533400"/>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1"/>
              </a:solidFill>
            </a:endParaRPr>
          </a:p>
        </p:txBody>
      </p:sp>
      <p:sp>
        <p:nvSpPr>
          <p:cNvPr id="256037" name="Text Box 37"/>
          <p:cNvSpPr txBox="1">
            <a:spLocks noChangeArrowheads="1"/>
          </p:cNvSpPr>
          <p:nvPr/>
        </p:nvSpPr>
        <p:spPr bwMode="auto">
          <a:xfrm>
            <a:off x="6172201" y="4572000"/>
            <a:ext cx="14827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Record borrowing</a:t>
            </a:r>
          </a:p>
        </p:txBody>
      </p:sp>
      <p:sp>
        <p:nvSpPr>
          <p:cNvPr id="256038" name="AutoShape 38"/>
          <p:cNvSpPr>
            <a:spLocks noChangeArrowheads="1"/>
          </p:cNvSpPr>
          <p:nvPr/>
        </p:nvSpPr>
        <p:spPr bwMode="auto">
          <a:xfrm>
            <a:off x="6705600" y="3276600"/>
            <a:ext cx="1371600" cy="533400"/>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1"/>
              </a:solidFill>
            </a:endParaRPr>
          </a:p>
        </p:txBody>
      </p:sp>
      <p:sp>
        <p:nvSpPr>
          <p:cNvPr id="256039" name="Text Box 39"/>
          <p:cNvSpPr txBox="1">
            <a:spLocks noChangeArrowheads="1"/>
          </p:cNvSpPr>
          <p:nvPr/>
        </p:nvSpPr>
        <p:spPr bwMode="auto">
          <a:xfrm>
            <a:off x="6858000" y="3352801"/>
            <a:ext cx="119378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400"/>
              <a:t>Record return</a:t>
            </a:r>
          </a:p>
        </p:txBody>
      </p:sp>
      <p:sp>
        <p:nvSpPr>
          <p:cNvPr id="256040" name="AutoShape 40"/>
          <p:cNvSpPr>
            <a:spLocks noChangeArrowheads="1"/>
          </p:cNvSpPr>
          <p:nvPr/>
        </p:nvSpPr>
        <p:spPr bwMode="auto">
          <a:xfrm>
            <a:off x="8229600" y="3276600"/>
            <a:ext cx="1524000" cy="533400"/>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a:solidFill>
                <a:schemeClr val="bg1"/>
              </a:solidFill>
            </a:endParaRPr>
          </a:p>
        </p:txBody>
      </p:sp>
      <p:sp>
        <p:nvSpPr>
          <p:cNvPr id="256041" name="Text Box 41"/>
          <p:cNvSpPr txBox="1">
            <a:spLocks noChangeArrowheads="1"/>
          </p:cNvSpPr>
          <p:nvPr/>
        </p:nvSpPr>
        <p:spPr bwMode="auto">
          <a:xfrm>
            <a:off x="8229600" y="3429000"/>
            <a:ext cx="155733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200"/>
              <a:t>Put book back of shelf</a:t>
            </a:r>
          </a:p>
        </p:txBody>
      </p:sp>
      <p:sp>
        <p:nvSpPr>
          <p:cNvPr id="256042" name="AutoShape 42"/>
          <p:cNvSpPr>
            <a:spLocks noChangeArrowheads="1"/>
          </p:cNvSpPr>
          <p:nvPr/>
        </p:nvSpPr>
        <p:spPr bwMode="auto">
          <a:xfrm>
            <a:off x="6248400" y="2362200"/>
            <a:ext cx="609600" cy="304800"/>
          </a:xfrm>
          <a:prstGeom prst="diamond">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43" name="Line 43"/>
          <p:cNvSpPr>
            <a:spLocks noChangeShapeType="1"/>
          </p:cNvSpPr>
          <p:nvPr/>
        </p:nvSpPr>
        <p:spPr bwMode="auto">
          <a:xfrm>
            <a:off x="7315200" y="2895600"/>
            <a:ext cx="17526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6044" name="Line 44"/>
          <p:cNvSpPr>
            <a:spLocks noChangeShapeType="1"/>
          </p:cNvSpPr>
          <p:nvPr/>
        </p:nvSpPr>
        <p:spPr bwMode="auto">
          <a:xfrm>
            <a:off x="7315200" y="4114800"/>
            <a:ext cx="17526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6045" name="Line 45"/>
          <p:cNvSpPr>
            <a:spLocks noChangeShapeType="1"/>
          </p:cNvSpPr>
          <p:nvPr/>
        </p:nvSpPr>
        <p:spPr bwMode="auto">
          <a:xfrm>
            <a:off x="6553200" y="2133600"/>
            <a:ext cx="0" cy="2286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6046" name="Line 46"/>
          <p:cNvSpPr>
            <a:spLocks noChangeShapeType="1"/>
          </p:cNvSpPr>
          <p:nvPr/>
        </p:nvSpPr>
        <p:spPr bwMode="auto">
          <a:xfrm>
            <a:off x="6858000" y="2514600"/>
            <a:ext cx="12192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6047" name="Line 47"/>
          <p:cNvSpPr>
            <a:spLocks noChangeShapeType="1"/>
          </p:cNvSpPr>
          <p:nvPr/>
        </p:nvSpPr>
        <p:spPr bwMode="auto">
          <a:xfrm>
            <a:off x="8077200" y="2514600"/>
            <a:ext cx="0" cy="381000"/>
          </a:xfrm>
          <a:prstGeom prst="line">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6048" name="Line 48"/>
          <p:cNvSpPr>
            <a:spLocks noChangeShapeType="1"/>
          </p:cNvSpPr>
          <p:nvPr/>
        </p:nvSpPr>
        <p:spPr bwMode="auto">
          <a:xfrm>
            <a:off x="6553200" y="2667000"/>
            <a:ext cx="0" cy="1752600"/>
          </a:xfrm>
          <a:prstGeom prst="line">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6049" name="Line 49"/>
          <p:cNvSpPr>
            <a:spLocks noChangeShapeType="1"/>
          </p:cNvSpPr>
          <p:nvPr/>
        </p:nvSpPr>
        <p:spPr bwMode="auto">
          <a:xfrm>
            <a:off x="8077200" y="4114800"/>
            <a:ext cx="0" cy="1066800"/>
          </a:xfrm>
          <a:prstGeom prst="line">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6050" name="Line 50"/>
          <p:cNvSpPr>
            <a:spLocks noChangeShapeType="1"/>
          </p:cNvSpPr>
          <p:nvPr/>
        </p:nvSpPr>
        <p:spPr bwMode="auto">
          <a:xfrm>
            <a:off x="8686800" y="2895600"/>
            <a:ext cx="0" cy="381000"/>
          </a:xfrm>
          <a:prstGeom prst="line">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6051" name="Line 51"/>
          <p:cNvSpPr>
            <a:spLocks noChangeShapeType="1"/>
          </p:cNvSpPr>
          <p:nvPr/>
        </p:nvSpPr>
        <p:spPr bwMode="auto">
          <a:xfrm>
            <a:off x="7620000" y="2895600"/>
            <a:ext cx="0" cy="381000"/>
          </a:xfrm>
          <a:prstGeom prst="line">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6052" name="Line 52"/>
          <p:cNvSpPr>
            <a:spLocks noChangeShapeType="1"/>
          </p:cNvSpPr>
          <p:nvPr/>
        </p:nvSpPr>
        <p:spPr bwMode="auto">
          <a:xfrm>
            <a:off x="7543800" y="3810000"/>
            <a:ext cx="0" cy="304800"/>
          </a:xfrm>
          <a:prstGeom prst="line">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6053" name="Line 53"/>
          <p:cNvSpPr>
            <a:spLocks noChangeShapeType="1"/>
          </p:cNvSpPr>
          <p:nvPr/>
        </p:nvSpPr>
        <p:spPr bwMode="auto">
          <a:xfrm>
            <a:off x="8763000" y="3810000"/>
            <a:ext cx="0" cy="304800"/>
          </a:xfrm>
          <a:prstGeom prst="line">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56054" name="Text Box 54"/>
          <p:cNvSpPr txBox="1">
            <a:spLocks noChangeArrowheads="1"/>
          </p:cNvSpPr>
          <p:nvPr/>
        </p:nvSpPr>
        <p:spPr bwMode="auto">
          <a:xfrm>
            <a:off x="7239000" y="2133600"/>
            <a:ext cx="10865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[returning]</a:t>
            </a:r>
          </a:p>
        </p:txBody>
      </p:sp>
      <p:sp>
        <p:nvSpPr>
          <p:cNvPr id="256055" name="Text Box 55"/>
          <p:cNvSpPr txBox="1">
            <a:spLocks noChangeArrowheads="1"/>
          </p:cNvSpPr>
          <p:nvPr/>
        </p:nvSpPr>
        <p:spPr bwMode="auto">
          <a:xfrm>
            <a:off x="6172200" y="2819400"/>
            <a:ext cx="1168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[borrowing]</a:t>
            </a:r>
          </a:p>
        </p:txBody>
      </p:sp>
      <p:sp>
        <p:nvSpPr>
          <p:cNvPr id="256056" name="Oval 56"/>
          <p:cNvSpPr>
            <a:spLocks noChangeArrowheads="1"/>
          </p:cNvSpPr>
          <p:nvPr/>
        </p:nvSpPr>
        <p:spPr bwMode="auto">
          <a:xfrm>
            <a:off x="3505200" y="5867400"/>
            <a:ext cx="457200" cy="457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057" name="Oval 57"/>
          <p:cNvSpPr>
            <a:spLocks noChangeArrowheads="1"/>
          </p:cNvSpPr>
          <p:nvPr/>
        </p:nvSpPr>
        <p:spPr bwMode="auto">
          <a:xfrm>
            <a:off x="3581400" y="5943600"/>
            <a:ext cx="304800" cy="3048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573768362"/>
      </p:ext>
    </p:extLst>
  </p:cSld>
  <p:clrMapOvr>
    <a:masterClrMapping/>
  </p:clrMapOvr>
  <p:transition spd="med">
    <p:dissolv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34825-EBD8-4864-AA1E-7696BC844CA8}"/>
              </a:ext>
            </a:extLst>
          </p:cNvPr>
          <p:cNvSpPr>
            <a:spLocks noGrp="1"/>
          </p:cNvSpPr>
          <p:nvPr>
            <p:ph type="title"/>
          </p:nvPr>
        </p:nvSpPr>
        <p:spPr>
          <a:xfrm>
            <a:off x="1066800" y="-166158"/>
            <a:ext cx="10058400" cy="1450757"/>
          </a:xfrm>
        </p:spPr>
        <p:txBody>
          <a:bodyPr/>
          <a:lstStyle/>
          <a:p>
            <a:r>
              <a:rPr lang="en-US" dirty="0" err="1"/>
              <a:t>GitKraken</a:t>
            </a:r>
            <a:r>
              <a:rPr lang="en-US" dirty="0"/>
              <a:t> Boards</a:t>
            </a:r>
          </a:p>
        </p:txBody>
      </p:sp>
      <p:pic>
        <p:nvPicPr>
          <p:cNvPr id="6146" name="Picture 2" descr="GitKraken Boards screenshot">
            <a:extLst>
              <a:ext uri="{FF2B5EF4-FFF2-40B4-BE49-F238E27FC236}">
                <a16:creationId xmlns:a16="http://schemas.microsoft.com/office/drawing/2014/main" id="{B5586DE5-E81D-4489-B4B6-0FB232EA19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83567"/>
            <a:ext cx="8134415" cy="5170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12108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1426" name="Rectangle 2"/>
          <p:cNvSpPr>
            <a:spLocks noGrp="1" noChangeArrowheads="1"/>
          </p:cNvSpPr>
          <p:nvPr>
            <p:ph type="body" sz="half" idx="1"/>
          </p:nvPr>
        </p:nvSpPr>
        <p:spPr>
          <a:xfrm>
            <a:off x="2971800" y="2133600"/>
            <a:ext cx="6629400" cy="3657600"/>
          </a:xfrm>
          <a:noFill/>
          <a:ln/>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0488" tIns="44450" rIns="90488" bIns="44450" rtlCol="0">
            <a:normAutofit/>
          </a:bodyPr>
          <a:lstStyle/>
          <a:p>
            <a:pPr marL="285750" indent="-285750">
              <a:lnSpc>
                <a:spcPct val="130000"/>
              </a:lnSpc>
            </a:pPr>
            <a:r>
              <a:rPr lang="en-US" altLang="en-US" sz="2400"/>
              <a:t>To model the dynamic aspects of a system</a:t>
            </a:r>
          </a:p>
          <a:p>
            <a:pPr marL="285750" indent="-285750">
              <a:lnSpc>
                <a:spcPct val="130000"/>
              </a:lnSpc>
            </a:pPr>
            <a:r>
              <a:rPr lang="en-US" altLang="en-US" sz="2400"/>
              <a:t>It is essentially a flowchart</a:t>
            </a:r>
          </a:p>
          <a:p>
            <a:pPr lvl="1">
              <a:lnSpc>
                <a:spcPct val="130000"/>
              </a:lnSpc>
            </a:pPr>
            <a:r>
              <a:rPr lang="en-US" altLang="en-US" sz="2000"/>
              <a:t>Showing flow of control from </a:t>
            </a:r>
            <a:r>
              <a:rPr lang="en-US" altLang="en-US" sz="2000" b="1" i="1"/>
              <a:t>activity to activity</a:t>
            </a:r>
          </a:p>
          <a:p>
            <a:pPr marL="285750" indent="-285750">
              <a:lnSpc>
                <a:spcPct val="130000"/>
              </a:lnSpc>
            </a:pPr>
            <a:r>
              <a:rPr lang="en-US" altLang="en-US" sz="2400"/>
              <a:t>Purpose</a:t>
            </a:r>
          </a:p>
          <a:p>
            <a:pPr lvl="1">
              <a:lnSpc>
                <a:spcPct val="130000"/>
              </a:lnSpc>
            </a:pPr>
            <a:r>
              <a:rPr lang="en-US" altLang="en-US" sz="2000"/>
              <a:t>Model business workflows</a:t>
            </a:r>
          </a:p>
          <a:p>
            <a:pPr lvl="1">
              <a:lnSpc>
                <a:spcPct val="130000"/>
              </a:lnSpc>
            </a:pPr>
            <a:r>
              <a:rPr lang="en-US" altLang="en-US" sz="2000"/>
              <a:t>Model operations</a:t>
            </a:r>
          </a:p>
        </p:txBody>
      </p:sp>
      <p:sp>
        <p:nvSpPr>
          <p:cNvPr id="231428" name="Rectangle 4"/>
          <p:cNvSpPr>
            <a:spLocks noGrp="1" noChangeArrowheads="1"/>
          </p:cNvSpPr>
          <p:nvPr>
            <p:ph type="title"/>
          </p:nvPr>
        </p:nvSpPr>
        <p:spPr/>
        <p:txBody>
          <a:bodyPr/>
          <a:lstStyle/>
          <a:p>
            <a:r>
              <a:rPr lang="en-US" altLang="en-US" sz="3200" b="1"/>
              <a:t>Activity Diagrams (1)</a:t>
            </a:r>
          </a:p>
        </p:txBody>
      </p:sp>
    </p:spTree>
    <p:extLst>
      <p:ext uri="{BB962C8B-B14F-4D97-AF65-F5344CB8AC3E}">
        <p14:creationId xmlns:p14="http://schemas.microsoft.com/office/powerpoint/2010/main" val="1565882751"/>
      </p:ext>
    </p:extLst>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1426">
                                            <p:txEl>
                                              <p:pRg st="0" end="0"/>
                                            </p:txEl>
                                          </p:spTgt>
                                        </p:tgtEl>
                                        <p:attrNameLst>
                                          <p:attrName>style.visibility</p:attrName>
                                        </p:attrNameLst>
                                      </p:cBhvr>
                                      <p:to>
                                        <p:strVal val="visible"/>
                                      </p:to>
                                    </p:set>
                                    <p:animEffect transition="in" filter="dissolve">
                                      <p:cBhvr>
                                        <p:cTn id="7" dur="500"/>
                                        <p:tgtEl>
                                          <p:spTgt spid="231426">
                                            <p:txEl>
                                              <p:pRg st="0" end="0"/>
                                            </p:txEl>
                                          </p:spTgt>
                                        </p:tgtEl>
                                      </p:cBhvr>
                                    </p:animEffect>
                                  </p:childTnLst>
                                  <p:subTnLst>
                                    <p:animClr clrSpc="rgb" dir="cw">
                                      <p:cBhvr override="childStyle">
                                        <p:cTn dur="1" fill="hold" display="0" masterRel="nextClick" afterEffect="1"/>
                                        <p:tgtEl>
                                          <p:spTgt spid="231426">
                                            <p:txEl>
                                              <p:pRg st="0" end="0"/>
                                            </p:txEl>
                                          </p:spTgt>
                                        </p:tgtEl>
                                        <p:attrNameLst>
                                          <p:attrName>ppt_c</p:attrName>
                                        </p:attrNameLst>
                                      </p:cBhvr>
                                      <p:to>
                                        <a:schemeClr va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1426">
                                            <p:txEl>
                                              <p:pRg st="1" end="1"/>
                                            </p:txEl>
                                          </p:spTgt>
                                        </p:tgtEl>
                                        <p:attrNameLst>
                                          <p:attrName>style.visibility</p:attrName>
                                        </p:attrNameLst>
                                      </p:cBhvr>
                                      <p:to>
                                        <p:strVal val="visible"/>
                                      </p:to>
                                    </p:set>
                                    <p:animEffect transition="in" filter="dissolve">
                                      <p:cBhvr>
                                        <p:cTn id="12" dur="500"/>
                                        <p:tgtEl>
                                          <p:spTgt spid="231426">
                                            <p:txEl>
                                              <p:pRg st="1" end="1"/>
                                            </p:txEl>
                                          </p:spTgt>
                                        </p:tgtEl>
                                      </p:cBhvr>
                                    </p:animEffect>
                                  </p:childTnLst>
                                  <p:subTnLst>
                                    <p:animClr clrSpc="rgb" dir="cw">
                                      <p:cBhvr override="childStyle">
                                        <p:cTn dur="1" fill="hold" display="0" masterRel="nextClick" afterEffect="1"/>
                                        <p:tgtEl>
                                          <p:spTgt spid="231426">
                                            <p:txEl>
                                              <p:pRg st="1" end="1"/>
                                            </p:txEl>
                                          </p:spTgt>
                                        </p:tgtEl>
                                        <p:attrNameLst>
                                          <p:attrName>ppt_c</p:attrName>
                                        </p:attrNameLst>
                                      </p:cBhvr>
                                      <p:to>
                                        <a:schemeClr val="hlink"/>
                                      </p:to>
                                    </p:animClr>
                                  </p:subTnLst>
                                </p:cTn>
                              </p:par>
                              <p:par>
                                <p:cTn id="13" presetID="9" presetClass="entr" presetSubtype="0" fill="hold" grpId="0" nodeType="withEffect">
                                  <p:stCondLst>
                                    <p:cond delay="0"/>
                                  </p:stCondLst>
                                  <p:childTnLst>
                                    <p:set>
                                      <p:cBhvr>
                                        <p:cTn id="14" dur="1" fill="hold">
                                          <p:stCondLst>
                                            <p:cond delay="0"/>
                                          </p:stCondLst>
                                        </p:cTn>
                                        <p:tgtEl>
                                          <p:spTgt spid="231426">
                                            <p:txEl>
                                              <p:pRg st="2" end="2"/>
                                            </p:txEl>
                                          </p:spTgt>
                                        </p:tgtEl>
                                        <p:attrNameLst>
                                          <p:attrName>style.visibility</p:attrName>
                                        </p:attrNameLst>
                                      </p:cBhvr>
                                      <p:to>
                                        <p:strVal val="visible"/>
                                      </p:to>
                                    </p:set>
                                    <p:animEffect transition="in" filter="dissolve">
                                      <p:cBhvr>
                                        <p:cTn id="15" dur="500"/>
                                        <p:tgtEl>
                                          <p:spTgt spid="231426">
                                            <p:txEl>
                                              <p:pRg st="2" end="2"/>
                                            </p:txEl>
                                          </p:spTgt>
                                        </p:tgtEl>
                                      </p:cBhvr>
                                    </p:animEffect>
                                  </p:childTnLst>
                                  <p:subTnLst>
                                    <p:animClr clrSpc="rgb" dir="cw">
                                      <p:cBhvr override="childStyle">
                                        <p:cTn dur="1" fill="hold" display="0" masterRel="nextClick" afterEffect="1"/>
                                        <p:tgtEl>
                                          <p:spTgt spid="231426">
                                            <p:txEl>
                                              <p:pRg st="2" end="2"/>
                                            </p:txEl>
                                          </p:spTgt>
                                        </p:tgtEl>
                                        <p:attrNameLst>
                                          <p:attrName>ppt_c</p:attrName>
                                        </p:attrNameLst>
                                      </p:cBhvr>
                                      <p:to>
                                        <a:schemeClr val="hlink"/>
                                      </p:to>
                                    </p:animClr>
                                  </p:sub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31426">
                                            <p:txEl>
                                              <p:pRg st="3" end="3"/>
                                            </p:txEl>
                                          </p:spTgt>
                                        </p:tgtEl>
                                        <p:attrNameLst>
                                          <p:attrName>style.visibility</p:attrName>
                                        </p:attrNameLst>
                                      </p:cBhvr>
                                      <p:to>
                                        <p:strVal val="visible"/>
                                      </p:to>
                                    </p:set>
                                    <p:animEffect transition="in" filter="dissolve">
                                      <p:cBhvr>
                                        <p:cTn id="20" dur="500"/>
                                        <p:tgtEl>
                                          <p:spTgt spid="231426">
                                            <p:txEl>
                                              <p:pRg st="3" end="3"/>
                                            </p:txEl>
                                          </p:spTgt>
                                        </p:tgtEl>
                                      </p:cBhvr>
                                    </p:animEffect>
                                  </p:childTnLst>
                                  <p:subTnLst>
                                    <p:animClr clrSpc="rgb" dir="cw">
                                      <p:cBhvr override="childStyle">
                                        <p:cTn dur="1" fill="hold" display="0" masterRel="nextClick" afterEffect="1"/>
                                        <p:tgtEl>
                                          <p:spTgt spid="231426">
                                            <p:txEl>
                                              <p:pRg st="3" end="3"/>
                                            </p:txEl>
                                          </p:spTgt>
                                        </p:tgtEl>
                                        <p:attrNameLst>
                                          <p:attrName>ppt_c</p:attrName>
                                        </p:attrNameLst>
                                      </p:cBhvr>
                                      <p:to>
                                        <a:schemeClr val="hlink"/>
                                      </p:to>
                                    </p:animClr>
                                  </p:subTnLst>
                                </p:cTn>
                              </p:par>
                              <p:par>
                                <p:cTn id="21" presetID="9" presetClass="entr" presetSubtype="0" fill="hold" grpId="0" nodeType="withEffect">
                                  <p:stCondLst>
                                    <p:cond delay="0"/>
                                  </p:stCondLst>
                                  <p:childTnLst>
                                    <p:set>
                                      <p:cBhvr>
                                        <p:cTn id="22" dur="1" fill="hold">
                                          <p:stCondLst>
                                            <p:cond delay="0"/>
                                          </p:stCondLst>
                                        </p:cTn>
                                        <p:tgtEl>
                                          <p:spTgt spid="231426">
                                            <p:txEl>
                                              <p:pRg st="4" end="4"/>
                                            </p:txEl>
                                          </p:spTgt>
                                        </p:tgtEl>
                                        <p:attrNameLst>
                                          <p:attrName>style.visibility</p:attrName>
                                        </p:attrNameLst>
                                      </p:cBhvr>
                                      <p:to>
                                        <p:strVal val="visible"/>
                                      </p:to>
                                    </p:set>
                                    <p:animEffect transition="in" filter="dissolve">
                                      <p:cBhvr>
                                        <p:cTn id="23" dur="500"/>
                                        <p:tgtEl>
                                          <p:spTgt spid="231426">
                                            <p:txEl>
                                              <p:pRg st="4" end="4"/>
                                            </p:txEl>
                                          </p:spTgt>
                                        </p:tgtEl>
                                      </p:cBhvr>
                                    </p:animEffect>
                                  </p:childTnLst>
                                  <p:subTnLst>
                                    <p:animClr clrSpc="rgb" dir="cw">
                                      <p:cBhvr override="childStyle">
                                        <p:cTn dur="1" fill="hold" display="0" masterRel="nextClick" afterEffect="1"/>
                                        <p:tgtEl>
                                          <p:spTgt spid="231426">
                                            <p:txEl>
                                              <p:pRg st="4" end="4"/>
                                            </p:txEl>
                                          </p:spTgt>
                                        </p:tgtEl>
                                        <p:attrNameLst>
                                          <p:attrName>ppt_c</p:attrName>
                                        </p:attrNameLst>
                                      </p:cBhvr>
                                      <p:to>
                                        <a:schemeClr val="hlink"/>
                                      </p:to>
                                    </p:animClr>
                                  </p:subTnLst>
                                </p:cTn>
                              </p:par>
                              <p:par>
                                <p:cTn id="24" presetID="9" presetClass="entr" presetSubtype="0" fill="hold" grpId="0" nodeType="withEffect">
                                  <p:stCondLst>
                                    <p:cond delay="0"/>
                                  </p:stCondLst>
                                  <p:childTnLst>
                                    <p:set>
                                      <p:cBhvr>
                                        <p:cTn id="25" dur="1" fill="hold">
                                          <p:stCondLst>
                                            <p:cond delay="0"/>
                                          </p:stCondLst>
                                        </p:cTn>
                                        <p:tgtEl>
                                          <p:spTgt spid="231426">
                                            <p:txEl>
                                              <p:pRg st="5" end="5"/>
                                            </p:txEl>
                                          </p:spTgt>
                                        </p:tgtEl>
                                        <p:attrNameLst>
                                          <p:attrName>style.visibility</p:attrName>
                                        </p:attrNameLst>
                                      </p:cBhvr>
                                      <p:to>
                                        <p:strVal val="visible"/>
                                      </p:to>
                                    </p:set>
                                    <p:animEffect transition="in" filter="dissolve">
                                      <p:cBhvr>
                                        <p:cTn id="26" dur="500"/>
                                        <p:tgtEl>
                                          <p:spTgt spid="231426">
                                            <p:txEl>
                                              <p:pRg st="5" end="5"/>
                                            </p:txEl>
                                          </p:spTgt>
                                        </p:tgtEl>
                                      </p:cBhvr>
                                    </p:animEffect>
                                  </p:childTnLst>
                                  <p:subTnLst>
                                    <p:animClr clrSpc="rgb" dir="cw">
                                      <p:cBhvr override="childStyle">
                                        <p:cTn dur="1" fill="hold" display="0" masterRel="nextClick" afterEffect="1"/>
                                        <p:tgtEl>
                                          <p:spTgt spid="231426">
                                            <p:txEl>
                                              <p:pRg st="5" end="5"/>
                                            </p:txEl>
                                          </p:spTgt>
                                        </p:tgtEl>
                                        <p:attrNameLst>
                                          <p:attrName>ppt_c</p:attrName>
                                        </p:attrNameLst>
                                      </p:cBhvr>
                                      <p:to>
                                        <a:schemeClr va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6" grpId="0" build="p" autoUpdateAnimBg="0"/>
    </p:bldLst>
  </p:timing>
</p:sld>
</file>

<file path=ppt/slides/slide1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2450" name="Rectangle 2"/>
          <p:cNvSpPr>
            <a:spLocks noGrp="1" noChangeArrowheads="1"/>
          </p:cNvSpPr>
          <p:nvPr>
            <p:ph type="body" sz="half" idx="1"/>
          </p:nvPr>
        </p:nvSpPr>
        <p:spPr>
          <a:xfrm>
            <a:off x="2971800" y="2133600"/>
            <a:ext cx="6629400" cy="3657600"/>
          </a:xfrm>
          <a:noFill/>
          <a:ln/>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0488" tIns="44450" rIns="90488" bIns="44450" rtlCol="0">
            <a:normAutofit/>
          </a:bodyPr>
          <a:lstStyle/>
          <a:p>
            <a:pPr marL="285750" indent="-285750">
              <a:lnSpc>
                <a:spcPct val="140000"/>
              </a:lnSpc>
            </a:pPr>
            <a:r>
              <a:rPr lang="en-US" altLang="en-US"/>
              <a:t>Activity diagrams commonly contain</a:t>
            </a:r>
          </a:p>
          <a:p>
            <a:pPr lvl="1">
              <a:lnSpc>
                <a:spcPct val="140000"/>
              </a:lnSpc>
            </a:pPr>
            <a:r>
              <a:rPr lang="en-US" altLang="en-US"/>
              <a:t>Activity states and action states</a:t>
            </a:r>
          </a:p>
          <a:p>
            <a:pPr lvl="1">
              <a:lnSpc>
                <a:spcPct val="140000"/>
              </a:lnSpc>
            </a:pPr>
            <a:r>
              <a:rPr lang="en-US" altLang="en-US"/>
              <a:t>Transitions</a:t>
            </a:r>
          </a:p>
          <a:p>
            <a:pPr lvl="1">
              <a:lnSpc>
                <a:spcPct val="140000"/>
              </a:lnSpc>
            </a:pPr>
            <a:r>
              <a:rPr lang="en-US" altLang="en-US"/>
              <a:t>Objects</a:t>
            </a:r>
          </a:p>
        </p:txBody>
      </p:sp>
      <p:sp>
        <p:nvSpPr>
          <p:cNvPr id="232452" name="Rectangle 4"/>
          <p:cNvSpPr>
            <a:spLocks noGrp="1" noChangeArrowheads="1"/>
          </p:cNvSpPr>
          <p:nvPr>
            <p:ph type="title"/>
          </p:nvPr>
        </p:nvSpPr>
        <p:spPr/>
        <p:txBody>
          <a:bodyPr/>
          <a:lstStyle/>
          <a:p>
            <a:r>
              <a:rPr lang="en-US" altLang="en-US" sz="3200" b="1"/>
              <a:t>Activity Diagrams (2)</a:t>
            </a:r>
          </a:p>
        </p:txBody>
      </p:sp>
    </p:spTree>
    <p:extLst>
      <p:ext uri="{BB962C8B-B14F-4D97-AF65-F5344CB8AC3E}">
        <p14:creationId xmlns:p14="http://schemas.microsoft.com/office/powerpoint/2010/main" val="4290141441"/>
      </p:ext>
    </p:extLst>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2450">
                                            <p:txEl>
                                              <p:pRg st="0" end="0"/>
                                            </p:txEl>
                                          </p:spTgt>
                                        </p:tgtEl>
                                        <p:attrNameLst>
                                          <p:attrName>style.visibility</p:attrName>
                                        </p:attrNameLst>
                                      </p:cBhvr>
                                      <p:to>
                                        <p:strVal val="visible"/>
                                      </p:to>
                                    </p:set>
                                    <p:animEffect transition="in" filter="dissolve">
                                      <p:cBhvr>
                                        <p:cTn id="7" dur="500"/>
                                        <p:tgtEl>
                                          <p:spTgt spid="232450">
                                            <p:txEl>
                                              <p:pRg st="0" end="0"/>
                                            </p:txEl>
                                          </p:spTgt>
                                        </p:tgtEl>
                                      </p:cBhvr>
                                    </p:animEffect>
                                  </p:childTnLst>
                                  <p:subTnLst>
                                    <p:animClr clrSpc="rgb" dir="cw">
                                      <p:cBhvr override="childStyle">
                                        <p:cTn dur="1" fill="hold" display="0" masterRel="nextClick" afterEffect="1"/>
                                        <p:tgtEl>
                                          <p:spTgt spid="232450">
                                            <p:txEl>
                                              <p:pRg st="0" end="0"/>
                                            </p:txEl>
                                          </p:spTgt>
                                        </p:tgtEl>
                                        <p:attrNameLst>
                                          <p:attrName>ppt_c</p:attrName>
                                        </p:attrNameLst>
                                      </p:cBhvr>
                                      <p:to>
                                        <a:schemeClr val="hlink"/>
                                      </p:to>
                                    </p:animClr>
                                  </p:subTnLst>
                                </p:cTn>
                              </p:par>
                              <p:par>
                                <p:cTn id="8" presetID="9" presetClass="entr" presetSubtype="0" fill="hold" grpId="0" nodeType="withEffect">
                                  <p:stCondLst>
                                    <p:cond delay="0"/>
                                  </p:stCondLst>
                                  <p:childTnLst>
                                    <p:set>
                                      <p:cBhvr>
                                        <p:cTn id="9" dur="1" fill="hold">
                                          <p:stCondLst>
                                            <p:cond delay="0"/>
                                          </p:stCondLst>
                                        </p:cTn>
                                        <p:tgtEl>
                                          <p:spTgt spid="232450">
                                            <p:txEl>
                                              <p:pRg st="1" end="1"/>
                                            </p:txEl>
                                          </p:spTgt>
                                        </p:tgtEl>
                                        <p:attrNameLst>
                                          <p:attrName>style.visibility</p:attrName>
                                        </p:attrNameLst>
                                      </p:cBhvr>
                                      <p:to>
                                        <p:strVal val="visible"/>
                                      </p:to>
                                    </p:set>
                                    <p:animEffect transition="in" filter="dissolve">
                                      <p:cBhvr>
                                        <p:cTn id="10" dur="500"/>
                                        <p:tgtEl>
                                          <p:spTgt spid="232450">
                                            <p:txEl>
                                              <p:pRg st="1" end="1"/>
                                            </p:txEl>
                                          </p:spTgt>
                                        </p:tgtEl>
                                      </p:cBhvr>
                                    </p:animEffect>
                                  </p:childTnLst>
                                  <p:subTnLst>
                                    <p:animClr clrSpc="rgb" dir="cw">
                                      <p:cBhvr override="childStyle">
                                        <p:cTn dur="1" fill="hold" display="0" masterRel="nextClick" afterEffect="1"/>
                                        <p:tgtEl>
                                          <p:spTgt spid="232450">
                                            <p:txEl>
                                              <p:pRg st="1" end="1"/>
                                            </p:txEl>
                                          </p:spTgt>
                                        </p:tgtEl>
                                        <p:attrNameLst>
                                          <p:attrName>ppt_c</p:attrName>
                                        </p:attrNameLst>
                                      </p:cBhvr>
                                      <p:to>
                                        <a:schemeClr val="hlink"/>
                                      </p:to>
                                    </p:animClr>
                                  </p:subTnLst>
                                </p:cTn>
                              </p:par>
                              <p:par>
                                <p:cTn id="11" presetID="9" presetClass="entr" presetSubtype="0" fill="hold" grpId="0" nodeType="withEffect">
                                  <p:stCondLst>
                                    <p:cond delay="0"/>
                                  </p:stCondLst>
                                  <p:childTnLst>
                                    <p:set>
                                      <p:cBhvr>
                                        <p:cTn id="12" dur="1" fill="hold">
                                          <p:stCondLst>
                                            <p:cond delay="0"/>
                                          </p:stCondLst>
                                        </p:cTn>
                                        <p:tgtEl>
                                          <p:spTgt spid="232450">
                                            <p:txEl>
                                              <p:pRg st="2" end="2"/>
                                            </p:txEl>
                                          </p:spTgt>
                                        </p:tgtEl>
                                        <p:attrNameLst>
                                          <p:attrName>style.visibility</p:attrName>
                                        </p:attrNameLst>
                                      </p:cBhvr>
                                      <p:to>
                                        <p:strVal val="visible"/>
                                      </p:to>
                                    </p:set>
                                    <p:animEffect transition="in" filter="dissolve">
                                      <p:cBhvr>
                                        <p:cTn id="13" dur="500"/>
                                        <p:tgtEl>
                                          <p:spTgt spid="232450">
                                            <p:txEl>
                                              <p:pRg st="2" end="2"/>
                                            </p:txEl>
                                          </p:spTgt>
                                        </p:tgtEl>
                                      </p:cBhvr>
                                    </p:animEffect>
                                  </p:childTnLst>
                                  <p:subTnLst>
                                    <p:animClr clrSpc="rgb" dir="cw">
                                      <p:cBhvr override="childStyle">
                                        <p:cTn dur="1" fill="hold" display="0" masterRel="nextClick" afterEffect="1"/>
                                        <p:tgtEl>
                                          <p:spTgt spid="232450">
                                            <p:txEl>
                                              <p:pRg st="2" end="2"/>
                                            </p:txEl>
                                          </p:spTgt>
                                        </p:tgtEl>
                                        <p:attrNameLst>
                                          <p:attrName>ppt_c</p:attrName>
                                        </p:attrNameLst>
                                      </p:cBhvr>
                                      <p:to>
                                        <a:schemeClr val="hlink"/>
                                      </p:to>
                                    </p:animClr>
                                  </p:subTnLst>
                                </p:cTn>
                              </p:par>
                              <p:par>
                                <p:cTn id="14" presetID="9" presetClass="entr" presetSubtype="0" fill="hold" grpId="0" nodeType="withEffect">
                                  <p:stCondLst>
                                    <p:cond delay="0"/>
                                  </p:stCondLst>
                                  <p:childTnLst>
                                    <p:set>
                                      <p:cBhvr>
                                        <p:cTn id="15" dur="1" fill="hold">
                                          <p:stCondLst>
                                            <p:cond delay="0"/>
                                          </p:stCondLst>
                                        </p:cTn>
                                        <p:tgtEl>
                                          <p:spTgt spid="232450">
                                            <p:txEl>
                                              <p:pRg st="3" end="3"/>
                                            </p:txEl>
                                          </p:spTgt>
                                        </p:tgtEl>
                                        <p:attrNameLst>
                                          <p:attrName>style.visibility</p:attrName>
                                        </p:attrNameLst>
                                      </p:cBhvr>
                                      <p:to>
                                        <p:strVal val="visible"/>
                                      </p:to>
                                    </p:set>
                                    <p:animEffect transition="in" filter="dissolve">
                                      <p:cBhvr>
                                        <p:cTn id="16" dur="500"/>
                                        <p:tgtEl>
                                          <p:spTgt spid="232450">
                                            <p:txEl>
                                              <p:pRg st="3" end="3"/>
                                            </p:txEl>
                                          </p:spTgt>
                                        </p:tgtEl>
                                      </p:cBhvr>
                                    </p:animEffect>
                                  </p:childTnLst>
                                  <p:subTnLst>
                                    <p:animClr clrSpc="rgb" dir="cw">
                                      <p:cBhvr override="childStyle">
                                        <p:cTn dur="1" fill="hold" display="0" masterRel="nextClick" afterEffect="1"/>
                                        <p:tgtEl>
                                          <p:spTgt spid="232450">
                                            <p:txEl>
                                              <p:pRg st="3" end="3"/>
                                            </p:txEl>
                                          </p:spTgt>
                                        </p:tgtEl>
                                        <p:attrNameLst>
                                          <p:attrName>ppt_c</p:attrName>
                                        </p:attrNameLst>
                                      </p:cBhvr>
                                      <p:to>
                                        <a:schemeClr va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50" grpId="0" build="p" autoUpdateAnimBg="0"/>
    </p:bldLst>
  </p:timing>
</p:sld>
</file>

<file path=ppt/slides/slide1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3474" name="Rectangle 2"/>
          <p:cNvSpPr>
            <a:spLocks noGrp="1" noChangeArrowheads="1"/>
          </p:cNvSpPr>
          <p:nvPr>
            <p:ph type="body" sz="half" idx="1"/>
          </p:nvPr>
        </p:nvSpPr>
        <p:spPr>
          <a:xfrm>
            <a:off x="2971800" y="2133600"/>
            <a:ext cx="6629400" cy="3657600"/>
          </a:xfrm>
          <a:noFill/>
          <a:ln/>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0488" tIns="44450" rIns="90488" bIns="44450" rtlCol="0">
            <a:normAutofit/>
          </a:bodyPr>
          <a:lstStyle/>
          <a:p>
            <a:pPr marL="285750" indent="-285750">
              <a:lnSpc>
                <a:spcPct val="130000"/>
              </a:lnSpc>
            </a:pPr>
            <a:r>
              <a:rPr lang="en-US" altLang="en-US" sz="2400"/>
              <a:t>Action states are atomic and cannot be decomposed</a:t>
            </a:r>
          </a:p>
          <a:p>
            <a:pPr lvl="1">
              <a:lnSpc>
                <a:spcPct val="130000"/>
              </a:lnSpc>
            </a:pPr>
            <a:r>
              <a:rPr lang="en-US" altLang="en-US" sz="2000"/>
              <a:t>Work of the action state is not interrupted</a:t>
            </a:r>
          </a:p>
          <a:p>
            <a:pPr marL="285750" indent="-285750">
              <a:lnSpc>
                <a:spcPct val="130000"/>
              </a:lnSpc>
            </a:pPr>
            <a:r>
              <a:rPr lang="en-US" altLang="en-US" sz="2400"/>
              <a:t>Activity states can be further decomposed</a:t>
            </a:r>
          </a:p>
          <a:p>
            <a:pPr lvl="1">
              <a:lnSpc>
                <a:spcPct val="130000"/>
              </a:lnSpc>
            </a:pPr>
            <a:r>
              <a:rPr lang="en-US" altLang="en-US" sz="2000"/>
              <a:t>Their activity being represented by other activity diagrams</a:t>
            </a:r>
          </a:p>
          <a:p>
            <a:pPr lvl="1">
              <a:lnSpc>
                <a:spcPct val="130000"/>
              </a:lnSpc>
            </a:pPr>
            <a:r>
              <a:rPr lang="en-US" altLang="en-US" sz="2000"/>
              <a:t>They may be interrupted</a:t>
            </a:r>
          </a:p>
        </p:txBody>
      </p:sp>
      <p:sp>
        <p:nvSpPr>
          <p:cNvPr id="233476" name="Rectangle 4"/>
          <p:cNvSpPr>
            <a:spLocks noGrp="1" noChangeArrowheads="1"/>
          </p:cNvSpPr>
          <p:nvPr>
            <p:ph type="title"/>
          </p:nvPr>
        </p:nvSpPr>
        <p:spPr/>
        <p:txBody>
          <a:bodyPr/>
          <a:lstStyle/>
          <a:p>
            <a:r>
              <a:rPr lang="en-US" altLang="en-US" sz="3200" b="1"/>
              <a:t>Action States and Activity States</a:t>
            </a:r>
          </a:p>
        </p:txBody>
      </p:sp>
    </p:spTree>
    <p:extLst>
      <p:ext uri="{BB962C8B-B14F-4D97-AF65-F5344CB8AC3E}">
        <p14:creationId xmlns:p14="http://schemas.microsoft.com/office/powerpoint/2010/main" val="3107125616"/>
      </p:ext>
    </p:extLst>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3474">
                                            <p:txEl>
                                              <p:pRg st="0" end="0"/>
                                            </p:txEl>
                                          </p:spTgt>
                                        </p:tgtEl>
                                        <p:attrNameLst>
                                          <p:attrName>style.visibility</p:attrName>
                                        </p:attrNameLst>
                                      </p:cBhvr>
                                      <p:to>
                                        <p:strVal val="visible"/>
                                      </p:to>
                                    </p:set>
                                    <p:animEffect transition="in" filter="dissolve">
                                      <p:cBhvr>
                                        <p:cTn id="7" dur="500"/>
                                        <p:tgtEl>
                                          <p:spTgt spid="233474">
                                            <p:txEl>
                                              <p:pRg st="0" end="0"/>
                                            </p:txEl>
                                          </p:spTgt>
                                        </p:tgtEl>
                                      </p:cBhvr>
                                    </p:animEffect>
                                  </p:childTnLst>
                                  <p:subTnLst>
                                    <p:animClr clrSpc="rgb" dir="cw">
                                      <p:cBhvr override="childStyle">
                                        <p:cTn dur="1" fill="hold" display="0" masterRel="nextClick" afterEffect="1"/>
                                        <p:tgtEl>
                                          <p:spTgt spid="233474">
                                            <p:txEl>
                                              <p:pRg st="0" end="0"/>
                                            </p:txEl>
                                          </p:spTgt>
                                        </p:tgtEl>
                                        <p:attrNameLst>
                                          <p:attrName>ppt_c</p:attrName>
                                        </p:attrNameLst>
                                      </p:cBhvr>
                                      <p:to>
                                        <a:schemeClr val="hlink"/>
                                      </p:to>
                                    </p:animClr>
                                  </p:subTnLst>
                                </p:cTn>
                              </p:par>
                              <p:par>
                                <p:cTn id="8" presetID="9" presetClass="entr" presetSubtype="0" fill="hold" grpId="0" nodeType="withEffect">
                                  <p:stCondLst>
                                    <p:cond delay="0"/>
                                  </p:stCondLst>
                                  <p:childTnLst>
                                    <p:set>
                                      <p:cBhvr>
                                        <p:cTn id="9" dur="1" fill="hold">
                                          <p:stCondLst>
                                            <p:cond delay="0"/>
                                          </p:stCondLst>
                                        </p:cTn>
                                        <p:tgtEl>
                                          <p:spTgt spid="233474">
                                            <p:txEl>
                                              <p:pRg st="1" end="1"/>
                                            </p:txEl>
                                          </p:spTgt>
                                        </p:tgtEl>
                                        <p:attrNameLst>
                                          <p:attrName>style.visibility</p:attrName>
                                        </p:attrNameLst>
                                      </p:cBhvr>
                                      <p:to>
                                        <p:strVal val="visible"/>
                                      </p:to>
                                    </p:set>
                                    <p:animEffect transition="in" filter="dissolve">
                                      <p:cBhvr>
                                        <p:cTn id="10" dur="500"/>
                                        <p:tgtEl>
                                          <p:spTgt spid="233474">
                                            <p:txEl>
                                              <p:pRg st="1" end="1"/>
                                            </p:txEl>
                                          </p:spTgt>
                                        </p:tgtEl>
                                      </p:cBhvr>
                                    </p:animEffect>
                                  </p:childTnLst>
                                  <p:subTnLst>
                                    <p:animClr clrSpc="rgb" dir="cw">
                                      <p:cBhvr override="childStyle">
                                        <p:cTn dur="1" fill="hold" display="0" masterRel="nextClick" afterEffect="1"/>
                                        <p:tgtEl>
                                          <p:spTgt spid="233474">
                                            <p:txEl>
                                              <p:pRg st="1" end="1"/>
                                            </p:txEl>
                                          </p:spTgt>
                                        </p:tgtEl>
                                        <p:attrNameLst>
                                          <p:attrName>ppt_c</p:attrName>
                                        </p:attrNameLst>
                                      </p:cBhvr>
                                      <p:to>
                                        <a:schemeClr val="hlink"/>
                                      </p:to>
                                    </p:animClr>
                                  </p:sub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33474">
                                            <p:txEl>
                                              <p:pRg st="2" end="2"/>
                                            </p:txEl>
                                          </p:spTgt>
                                        </p:tgtEl>
                                        <p:attrNameLst>
                                          <p:attrName>style.visibility</p:attrName>
                                        </p:attrNameLst>
                                      </p:cBhvr>
                                      <p:to>
                                        <p:strVal val="visible"/>
                                      </p:to>
                                    </p:set>
                                    <p:animEffect transition="in" filter="dissolve">
                                      <p:cBhvr>
                                        <p:cTn id="15" dur="500"/>
                                        <p:tgtEl>
                                          <p:spTgt spid="233474">
                                            <p:txEl>
                                              <p:pRg st="2" end="2"/>
                                            </p:txEl>
                                          </p:spTgt>
                                        </p:tgtEl>
                                      </p:cBhvr>
                                    </p:animEffect>
                                  </p:childTnLst>
                                  <p:subTnLst>
                                    <p:animClr clrSpc="rgb" dir="cw">
                                      <p:cBhvr override="childStyle">
                                        <p:cTn dur="1" fill="hold" display="0" masterRel="nextClick" afterEffect="1"/>
                                        <p:tgtEl>
                                          <p:spTgt spid="233474">
                                            <p:txEl>
                                              <p:pRg st="2" end="2"/>
                                            </p:txEl>
                                          </p:spTgt>
                                        </p:tgtEl>
                                        <p:attrNameLst>
                                          <p:attrName>ppt_c</p:attrName>
                                        </p:attrNameLst>
                                      </p:cBhvr>
                                      <p:to>
                                        <a:schemeClr val="hlink"/>
                                      </p:to>
                                    </p:animClr>
                                  </p:subTnLst>
                                </p:cTn>
                              </p:par>
                              <p:par>
                                <p:cTn id="16" presetID="9" presetClass="entr" presetSubtype="0" fill="hold" grpId="0" nodeType="withEffect">
                                  <p:stCondLst>
                                    <p:cond delay="0"/>
                                  </p:stCondLst>
                                  <p:childTnLst>
                                    <p:set>
                                      <p:cBhvr>
                                        <p:cTn id="17" dur="1" fill="hold">
                                          <p:stCondLst>
                                            <p:cond delay="0"/>
                                          </p:stCondLst>
                                        </p:cTn>
                                        <p:tgtEl>
                                          <p:spTgt spid="233474">
                                            <p:txEl>
                                              <p:pRg st="3" end="3"/>
                                            </p:txEl>
                                          </p:spTgt>
                                        </p:tgtEl>
                                        <p:attrNameLst>
                                          <p:attrName>style.visibility</p:attrName>
                                        </p:attrNameLst>
                                      </p:cBhvr>
                                      <p:to>
                                        <p:strVal val="visible"/>
                                      </p:to>
                                    </p:set>
                                    <p:animEffect transition="in" filter="dissolve">
                                      <p:cBhvr>
                                        <p:cTn id="18" dur="500"/>
                                        <p:tgtEl>
                                          <p:spTgt spid="233474">
                                            <p:txEl>
                                              <p:pRg st="3" end="3"/>
                                            </p:txEl>
                                          </p:spTgt>
                                        </p:tgtEl>
                                      </p:cBhvr>
                                    </p:animEffect>
                                  </p:childTnLst>
                                  <p:subTnLst>
                                    <p:animClr clrSpc="rgb" dir="cw">
                                      <p:cBhvr override="childStyle">
                                        <p:cTn dur="1" fill="hold" display="0" masterRel="nextClick" afterEffect="1"/>
                                        <p:tgtEl>
                                          <p:spTgt spid="233474">
                                            <p:txEl>
                                              <p:pRg st="3" end="3"/>
                                            </p:txEl>
                                          </p:spTgt>
                                        </p:tgtEl>
                                        <p:attrNameLst>
                                          <p:attrName>ppt_c</p:attrName>
                                        </p:attrNameLst>
                                      </p:cBhvr>
                                      <p:to>
                                        <a:schemeClr val="hlink"/>
                                      </p:to>
                                    </p:animClr>
                                  </p:subTnLst>
                                </p:cTn>
                              </p:par>
                              <p:par>
                                <p:cTn id="19" presetID="9" presetClass="entr" presetSubtype="0" fill="hold" grpId="0" nodeType="withEffect">
                                  <p:stCondLst>
                                    <p:cond delay="0"/>
                                  </p:stCondLst>
                                  <p:childTnLst>
                                    <p:set>
                                      <p:cBhvr>
                                        <p:cTn id="20" dur="1" fill="hold">
                                          <p:stCondLst>
                                            <p:cond delay="0"/>
                                          </p:stCondLst>
                                        </p:cTn>
                                        <p:tgtEl>
                                          <p:spTgt spid="233474">
                                            <p:txEl>
                                              <p:pRg st="4" end="4"/>
                                            </p:txEl>
                                          </p:spTgt>
                                        </p:tgtEl>
                                        <p:attrNameLst>
                                          <p:attrName>style.visibility</p:attrName>
                                        </p:attrNameLst>
                                      </p:cBhvr>
                                      <p:to>
                                        <p:strVal val="visible"/>
                                      </p:to>
                                    </p:set>
                                    <p:animEffect transition="in" filter="dissolve">
                                      <p:cBhvr>
                                        <p:cTn id="21" dur="500"/>
                                        <p:tgtEl>
                                          <p:spTgt spid="233474">
                                            <p:txEl>
                                              <p:pRg st="4" end="4"/>
                                            </p:txEl>
                                          </p:spTgt>
                                        </p:tgtEl>
                                      </p:cBhvr>
                                    </p:animEffect>
                                  </p:childTnLst>
                                  <p:subTnLst>
                                    <p:animClr clrSpc="rgb" dir="cw">
                                      <p:cBhvr override="childStyle">
                                        <p:cTn dur="1" fill="hold" display="0" masterRel="nextClick" afterEffect="1"/>
                                        <p:tgtEl>
                                          <p:spTgt spid="233474">
                                            <p:txEl>
                                              <p:pRg st="4" end="4"/>
                                            </p:txEl>
                                          </p:spTgt>
                                        </p:tgtEl>
                                        <p:attrNameLst>
                                          <p:attrName>ppt_c</p:attrName>
                                        </p:attrNameLst>
                                      </p:cBhvr>
                                      <p:to>
                                        <a:schemeClr va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474" grpId="0" build="p" autoUpdateAnimBg="0"/>
    </p:bldLst>
  </p:timing>
</p:sld>
</file>

<file path=ppt/slides/slide1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4498" name="Rectangle 2"/>
          <p:cNvSpPr>
            <a:spLocks noGrp="1" noChangeArrowheads="1"/>
          </p:cNvSpPr>
          <p:nvPr>
            <p:ph type="body" sz="half" idx="1"/>
          </p:nvPr>
        </p:nvSpPr>
        <p:spPr>
          <a:xfrm>
            <a:off x="2971800" y="2133600"/>
            <a:ext cx="6629400" cy="3657600"/>
          </a:xfrm>
          <a:noFill/>
          <a:ln/>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0488" tIns="44450" rIns="90488" bIns="44450" rtlCol="0">
            <a:normAutofit/>
          </a:bodyPr>
          <a:lstStyle/>
          <a:p>
            <a:pPr marL="285750" indent="-285750">
              <a:lnSpc>
                <a:spcPct val="110000"/>
              </a:lnSpc>
            </a:pPr>
            <a:r>
              <a:rPr lang="en-US" altLang="en-US" sz="2400"/>
              <a:t>When the action or activity of a state completes, flow of control passes immediately to the next action or activity state</a:t>
            </a:r>
          </a:p>
          <a:p>
            <a:pPr marL="285750" indent="-285750">
              <a:lnSpc>
                <a:spcPct val="110000"/>
              </a:lnSpc>
            </a:pPr>
            <a:r>
              <a:rPr lang="en-US" altLang="en-US" sz="2400"/>
              <a:t>A flow of control has to start and end someplace</a:t>
            </a:r>
          </a:p>
          <a:p>
            <a:pPr lvl="1">
              <a:lnSpc>
                <a:spcPct val="110000"/>
              </a:lnSpc>
            </a:pPr>
            <a:r>
              <a:rPr lang="en-US" altLang="en-US" sz="2000"/>
              <a:t>initial state -- a solid ball</a:t>
            </a:r>
          </a:p>
          <a:p>
            <a:pPr lvl="1">
              <a:lnSpc>
                <a:spcPct val="110000"/>
              </a:lnSpc>
            </a:pPr>
            <a:r>
              <a:rPr lang="en-US" altLang="en-US" sz="2000"/>
              <a:t>stop state -- a solid ball inside a circle</a:t>
            </a:r>
          </a:p>
        </p:txBody>
      </p:sp>
      <p:sp>
        <p:nvSpPr>
          <p:cNvPr id="234500" name="Rectangle 4"/>
          <p:cNvSpPr>
            <a:spLocks noGrp="1" noChangeArrowheads="1"/>
          </p:cNvSpPr>
          <p:nvPr>
            <p:ph type="title"/>
          </p:nvPr>
        </p:nvSpPr>
        <p:spPr/>
        <p:txBody>
          <a:bodyPr/>
          <a:lstStyle/>
          <a:p>
            <a:r>
              <a:rPr lang="en-US" altLang="en-US" sz="3200" b="1"/>
              <a:t>Transitions (1)</a:t>
            </a:r>
          </a:p>
        </p:txBody>
      </p:sp>
    </p:spTree>
    <p:extLst>
      <p:ext uri="{BB962C8B-B14F-4D97-AF65-F5344CB8AC3E}">
        <p14:creationId xmlns:p14="http://schemas.microsoft.com/office/powerpoint/2010/main" val="3538739654"/>
      </p:ext>
    </p:extLst>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4498">
                                            <p:txEl>
                                              <p:pRg st="0" end="0"/>
                                            </p:txEl>
                                          </p:spTgt>
                                        </p:tgtEl>
                                        <p:attrNameLst>
                                          <p:attrName>style.visibility</p:attrName>
                                        </p:attrNameLst>
                                      </p:cBhvr>
                                      <p:to>
                                        <p:strVal val="visible"/>
                                      </p:to>
                                    </p:set>
                                    <p:animEffect transition="in" filter="dissolve">
                                      <p:cBhvr>
                                        <p:cTn id="7" dur="500"/>
                                        <p:tgtEl>
                                          <p:spTgt spid="234498">
                                            <p:txEl>
                                              <p:pRg st="0" end="0"/>
                                            </p:txEl>
                                          </p:spTgt>
                                        </p:tgtEl>
                                      </p:cBhvr>
                                    </p:animEffect>
                                  </p:childTnLst>
                                  <p:subTnLst>
                                    <p:animClr clrSpc="rgb" dir="cw">
                                      <p:cBhvr override="childStyle">
                                        <p:cTn dur="1" fill="hold" display="0" masterRel="nextClick" afterEffect="1"/>
                                        <p:tgtEl>
                                          <p:spTgt spid="234498">
                                            <p:txEl>
                                              <p:pRg st="0" end="0"/>
                                            </p:txEl>
                                          </p:spTgt>
                                        </p:tgtEl>
                                        <p:attrNameLst>
                                          <p:attrName>ppt_c</p:attrName>
                                        </p:attrNameLst>
                                      </p:cBhvr>
                                      <p:to>
                                        <a:schemeClr va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4498">
                                            <p:txEl>
                                              <p:pRg st="1" end="1"/>
                                            </p:txEl>
                                          </p:spTgt>
                                        </p:tgtEl>
                                        <p:attrNameLst>
                                          <p:attrName>style.visibility</p:attrName>
                                        </p:attrNameLst>
                                      </p:cBhvr>
                                      <p:to>
                                        <p:strVal val="visible"/>
                                      </p:to>
                                    </p:set>
                                    <p:animEffect transition="in" filter="dissolve">
                                      <p:cBhvr>
                                        <p:cTn id="12" dur="500"/>
                                        <p:tgtEl>
                                          <p:spTgt spid="234498">
                                            <p:txEl>
                                              <p:pRg st="1" end="1"/>
                                            </p:txEl>
                                          </p:spTgt>
                                        </p:tgtEl>
                                      </p:cBhvr>
                                    </p:animEffect>
                                  </p:childTnLst>
                                  <p:subTnLst>
                                    <p:animClr clrSpc="rgb" dir="cw">
                                      <p:cBhvr override="childStyle">
                                        <p:cTn dur="1" fill="hold" display="0" masterRel="nextClick" afterEffect="1"/>
                                        <p:tgtEl>
                                          <p:spTgt spid="234498">
                                            <p:txEl>
                                              <p:pRg st="1" end="1"/>
                                            </p:txEl>
                                          </p:spTgt>
                                        </p:tgtEl>
                                        <p:attrNameLst>
                                          <p:attrName>ppt_c</p:attrName>
                                        </p:attrNameLst>
                                      </p:cBhvr>
                                      <p:to>
                                        <a:schemeClr val="hlink"/>
                                      </p:to>
                                    </p:animClr>
                                  </p:subTnLst>
                                </p:cTn>
                              </p:par>
                              <p:par>
                                <p:cTn id="13" presetID="9" presetClass="entr" presetSubtype="0" fill="hold" grpId="0" nodeType="withEffect">
                                  <p:stCondLst>
                                    <p:cond delay="0"/>
                                  </p:stCondLst>
                                  <p:childTnLst>
                                    <p:set>
                                      <p:cBhvr>
                                        <p:cTn id="14" dur="1" fill="hold">
                                          <p:stCondLst>
                                            <p:cond delay="0"/>
                                          </p:stCondLst>
                                        </p:cTn>
                                        <p:tgtEl>
                                          <p:spTgt spid="234498">
                                            <p:txEl>
                                              <p:pRg st="2" end="2"/>
                                            </p:txEl>
                                          </p:spTgt>
                                        </p:tgtEl>
                                        <p:attrNameLst>
                                          <p:attrName>style.visibility</p:attrName>
                                        </p:attrNameLst>
                                      </p:cBhvr>
                                      <p:to>
                                        <p:strVal val="visible"/>
                                      </p:to>
                                    </p:set>
                                    <p:animEffect transition="in" filter="dissolve">
                                      <p:cBhvr>
                                        <p:cTn id="15" dur="500"/>
                                        <p:tgtEl>
                                          <p:spTgt spid="234498">
                                            <p:txEl>
                                              <p:pRg st="2" end="2"/>
                                            </p:txEl>
                                          </p:spTgt>
                                        </p:tgtEl>
                                      </p:cBhvr>
                                    </p:animEffect>
                                  </p:childTnLst>
                                  <p:subTnLst>
                                    <p:animClr clrSpc="rgb" dir="cw">
                                      <p:cBhvr override="childStyle">
                                        <p:cTn dur="1" fill="hold" display="0" masterRel="nextClick" afterEffect="1"/>
                                        <p:tgtEl>
                                          <p:spTgt spid="234498">
                                            <p:txEl>
                                              <p:pRg st="2" end="2"/>
                                            </p:txEl>
                                          </p:spTgt>
                                        </p:tgtEl>
                                        <p:attrNameLst>
                                          <p:attrName>ppt_c</p:attrName>
                                        </p:attrNameLst>
                                      </p:cBhvr>
                                      <p:to>
                                        <a:schemeClr val="hlink"/>
                                      </p:to>
                                    </p:animClr>
                                  </p:subTnLst>
                                </p:cTn>
                              </p:par>
                              <p:par>
                                <p:cTn id="16" presetID="9" presetClass="entr" presetSubtype="0" fill="hold" grpId="0" nodeType="withEffect">
                                  <p:stCondLst>
                                    <p:cond delay="0"/>
                                  </p:stCondLst>
                                  <p:childTnLst>
                                    <p:set>
                                      <p:cBhvr>
                                        <p:cTn id="17" dur="1" fill="hold">
                                          <p:stCondLst>
                                            <p:cond delay="0"/>
                                          </p:stCondLst>
                                        </p:cTn>
                                        <p:tgtEl>
                                          <p:spTgt spid="234498">
                                            <p:txEl>
                                              <p:pRg st="3" end="3"/>
                                            </p:txEl>
                                          </p:spTgt>
                                        </p:tgtEl>
                                        <p:attrNameLst>
                                          <p:attrName>style.visibility</p:attrName>
                                        </p:attrNameLst>
                                      </p:cBhvr>
                                      <p:to>
                                        <p:strVal val="visible"/>
                                      </p:to>
                                    </p:set>
                                    <p:animEffect transition="in" filter="dissolve">
                                      <p:cBhvr>
                                        <p:cTn id="18" dur="500"/>
                                        <p:tgtEl>
                                          <p:spTgt spid="234498">
                                            <p:txEl>
                                              <p:pRg st="3" end="3"/>
                                            </p:txEl>
                                          </p:spTgt>
                                        </p:tgtEl>
                                      </p:cBhvr>
                                    </p:animEffect>
                                  </p:childTnLst>
                                  <p:subTnLst>
                                    <p:animClr clrSpc="rgb" dir="cw">
                                      <p:cBhvr override="childStyle">
                                        <p:cTn dur="1" fill="hold" display="0" masterRel="nextClick" afterEffect="1"/>
                                        <p:tgtEl>
                                          <p:spTgt spid="234498">
                                            <p:txEl>
                                              <p:pRg st="3" end="3"/>
                                            </p:txEl>
                                          </p:spTgt>
                                        </p:tgtEl>
                                        <p:attrNameLst>
                                          <p:attrName>ppt_c</p:attrName>
                                        </p:attrNameLst>
                                      </p:cBhvr>
                                      <p:to>
                                        <a:schemeClr va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498" grpId="0" build="p" autoUpdateAnimBg="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4" name="Rectangle 4"/>
          <p:cNvSpPr>
            <a:spLocks noGrp="1" noChangeArrowheads="1"/>
          </p:cNvSpPr>
          <p:nvPr>
            <p:ph type="title"/>
          </p:nvPr>
        </p:nvSpPr>
        <p:spPr/>
        <p:txBody>
          <a:bodyPr/>
          <a:lstStyle/>
          <a:p>
            <a:r>
              <a:rPr lang="en-US" altLang="en-US" sz="3200" b="1"/>
              <a:t>Transitions (2)</a:t>
            </a:r>
          </a:p>
        </p:txBody>
      </p:sp>
      <p:pic>
        <p:nvPicPr>
          <p:cNvPr id="235526" name="Picture 6" descr="D:\MNGT456\5Days\Uml-diagrams\activity-transition-1.jpg"/>
          <p:cNvPicPr>
            <a:picLocks noChangeAspect="1" noChangeArrowheads="1"/>
          </p:cNvPicPr>
          <p:nvPr/>
        </p:nvPicPr>
        <p:blipFill>
          <a:blip r:embed="rId2">
            <a:lum bright="-8000" contrast="26000"/>
            <a:extLst>
              <a:ext uri="{28A0092B-C50C-407E-A947-70E740481C1C}">
                <a14:useLocalDpi xmlns:a14="http://schemas.microsoft.com/office/drawing/2010/main" val="0"/>
              </a:ext>
            </a:extLst>
          </a:blip>
          <a:srcRect/>
          <a:stretch>
            <a:fillRect/>
          </a:stretch>
        </p:blipFill>
        <p:spPr bwMode="auto">
          <a:xfrm>
            <a:off x="3733800" y="2362201"/>
            <a:ext cx="5562600" cy="321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6125138"/>
      </p:ext>
    </p:extLst>
  </p:cSld>
  <p:clrMapOvr>
    <a:masterClrMapping/>
  </p:clrMapOvr>
  <p:transition spd="med">
    <p:dissolv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8" name="Rectangle 4"/>
          <p:cNvSpPr>
            <a:spLocks noGrp="1" noChangeArrowheads="1"/>
          </p:cNvSpPr>
          <p:nvPr>
            <p:ph type="title"/>
          </p:nvPr>
        </p:nvSpPr>
        <p:spPr/>
        <p:txBody>
          <a:bodyPr/>
          <a:lstStyle/>
          <a:p>
            <a:r>
              <a:rPr lang="en-US" altLang="en-US" sz="3200" b="1"/>
              <a:t>Activity Diagram: Example (1)</a:t>
            </a:r>
          </a:p>
        </p:txBody>
      </p:sp>
      <p:pic>
        <p:nvPicPr>
          <p:cNvPr id="236550" name="Picture 6" descr="C:\My Documents\Teaching\MNGT456\JPG\12-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0931" y="1902069"/>
            <a:ext cx="6324600" cy="4478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269255"/>
      </p:ext>
    </p:extLst>
  </p:cSld>
  <p:clrMapOvr>
    <a:masterClrMapping/>
  </p:clrMapOvr>
  <p:transition spd="med">
    <p:dissolve/>
  </p:transition>
</p:sld>
</file>

<file path=ppt/slides/slide1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7570" name="Rectangle 2"/>
          <p:cNvSpPr>
            <a:spLocks noGrp="1" noChangeArrowheads="1"/>
          </p:cNvSpPr>
          <p:nvPr>
            <p:ph type="body" sz="half" idx="1"/>
          </p:nvPr>
        </p:nvSpPr>
        <p:spPr>
          <a:xfrm>
            <a:off x="2971800" y="2133600"/>
            <a:ext cx="6629400" cy="3657600"/>
          </a:xfrm>
          <a:noFill/>
          <a:ln/>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0488" tIns="44450" rIns="90488" bIns="44450" rtlCol="0">
            <a:normAutofit/>
          </a:bodyPr>
          <a:lstStyle/>
          <a:p>
            <a:pPr marL="285750" indent="-285750">
              <a:lnSpc>
                <a:spcPct val="130000"/>
              </a:lnSpc>
            </a:pPr>
            <a:r>
              <a:rPr lang="en-US" altLang="en-US"/>
              <a:t>A branch specifies alternate paths taken based on some Boolean expression</a:t>
            </a:r>
          </a:p>
          <a:p>
            <a:pPr marL="285750" indent="-285750">
              <a:lnSpc>
                <a:spcPct val="130000"/>
              </a:lnSpc>
            </a:pPr>
            <a:r>
              <a:rPr lang="en-US" altLang="en-US"/>
              <a:t>A branch may have one incoming transition and two or more outgoing ones</a:t>
            </a:r>
          </a:p>
        </p:txBody>
      </p:sp>
      <p:sp>
        <p:nvSpPr>
          <p:cNvPr id="237572" name="Rectangle 4"/>
          <p:cNvSpPr>
            <a:spLocks noGrp="1" noChangeArrowheads="1"/>
          </p:cNvSpPr>
          <p:nvPr>
            <p:ph type="title"/>
          </p:nvPr>
        </p:nvSpPr>
        <p:spPr/>
        <p:txBody>
          <a:bodyPr/>
          <a:lstStyle/>
          <a:p>
            <a:r>
              <a:rPr lang="en-US" altLang="en-US" sz="3200" b="1"/>
              <a:t>Branching (1)</a:t>
            </a:r>
          </a:p>
        </p:txBody>
      </p:sp>
    </p:spTree>
    <p:extLst>
      <p:ext uri="{BB962C8B-B14F-4D97-AF65-F5344CB8AC3E}">
        <p14:creationId xmlns:p14="http://schemas.microsoft.com/office/powerpoint/2010/main" val="3540555874"/>
      </p:ext>
    </p:extLst>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7570">
                                            <p:txEl>
                                              <p:pRg st="0" end="0"/>
                                            </p:txEl>
                                          </p:spTgt>
                                        </p:tgtEl>
                                        <p:attrNameLst>
                                          <p:attrName>style.visibility</p:attrName>
                                        </p:attrNameLst>
                                      </p:cBhvr>
                                      <p:to>
                                        <p:strVal val="visible"/>
                                      </p:to>
                                    </p:set>
                                    <p:animEffect transition="in" filter="dissolve">
                                      <p:cBhvr>
                                        <p:cTn id="7" dur="500"/>
                                        <p:tgtEl>
                                          <p:spTgt spid="237570">
                                            <p:txEl>
                                              <p:pRg st="0" end="0"/>
                                            </p:txEl>
                                          </p:spTgt>
                                        </p:tgtEl>
                                      </p:cBhvr>
                                    </p:animEffect>
                                  </p:childTnLst>
                                  <p:subTnLst>
                                    <p:animClr clrSpc="rgb" dir="cw">
                                      <p:cBhvr override="childStyle">
                                        <p:cTn dur="1" fill="hold" display="0" masterRel="nextClick" afterEffect="1"/>
                                        <p:tgtEl>
                                          <p:spTgt spid="237570">
                                            <p:txEl>
                                              <p:pRg st="0" end="0"/>
                                            </p:txEl>
                                          </p:spTgt>
                                        </p:tgtEl>
                                        <p:attrNameLst>
                                          <p:attrName>ppt_c</p:attrName>
                                        </p:attrNameLst>
                                      </p:cBhvr>
                                      <p:to>
                                        <a:schemeClr va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7570">
                                            <p:txEl>
                                              <p:pRg st="1" end="1"/>
                                            </p:txEl>
                                          </p:spTgt>
                                        </p:tgtEl>
                                        <p:attrNameLst>
                                          <p:attrName>style.visibility</p:attrName>
                                        </p:attrNameLst>
                                      </p:cBhvr>
                                      <p:to>
                                        <p:strVal val="visible"/>
                                      </p:to>
                                    </p:set>
                                    <p:animEffect transition="in" filter="dissolve">
                                      <p:cBhvr>
                                        <p:cTn id="12" dur="500"/>
                                        <p:tgtEl>
                                          <p:spTgt spid="237570">
                                            <p:txEl>
                                              <p:pRg st="1" end="1"/>
                                            </p:txEl>
                                          </p:spTgt>
                                        </p:tgtEl>
                                      </p:cBhvr>
                                    </p:animEffect>
                                  </p:childTnLst>
                                  <p:subTnLst>
                                    <p:animClr clrSpc="rgb" dir="cw">
                                      <p:cBhvr override="childStyle">
                                        <p:cTn dur="1" fill="hold" display="0" masterRel="nextClick" afterEffect="1"/>
                                        <p:tgtEl>
                                          <p:spTgt spid="237570">
                                            <p:txEl>
                                              <p:pRg st="1" end="1"/>
                                            </p:txEl>
                                          </p:spTgt>
                                        </p:tgtEl>
                                        <p:attrNameLst>
                                          <p:attrName>ppt_c</p:attrName>
                                        </p:attrNameLst>
                                      </p:cBhvr>
                                      <p:to>
                                        <a:schemeClr va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570" grpId="0" build="p" autoUpdateAnimBg="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6" name="Rectangle 4"/>
          <p:cNvSpPr>
            <a:spLocks noGrp="1" noChangeArrowheads="1"/>
          </p:cNvSpPr>
          <p:nvPr>
            <p:ph type="title"/>
          </p:nvPr>
        </p:nvSpPr>
        <p:spPr/>
        <p:txBody>
          <a:bodyPr/>
          <a:lstStyle/>
          <a:p>
            <a:r>
              <a:rPr lang="en-US" altLang="en-US" sz="3200" b="1"/>
              <a:t>Branching (2)</a:t>
            </a:r>
          </a:p>
        </p:txBody>
      </p:sp>
      <p:pic>
        <p:nvPicPr>
          <p:cNvPr id="238598" name="Picture 6" descr="D:\MNGT456\5Days\Uml-diagrams\activity-branching-2.jpg"/>
          <p:cNvPicPr>
            <a:picLocks noChangeAspect="1" noChangeArrowheads="1"/>
          </p:cNvPicPr>
          <p:nvPr/>
        </p:nvPicPr>
        <p:blipFill>
          <a:blip r:embed="rId2">
            <a:lum bright="-8000" contrast="26000"/>
            <a:extLst>
              <a:ext uri="{28A0092B-C50C-407E-A947-70E740481C1C}">
                <a14:useLocalDpi xmlns:a14="http://schemas.microsoft.com/office/drawing/2010/main" val="0"/>
              </a:ext>
            </a:extLst>
          </a:blip>
          <a:srcRect/>
          <a:stretch>
            <a:fillRect/>
          </a:stretch>
        </p:blipFill>
        <p:spPr bwMode="auto">
          <a:xfrm>
            <a:off x="2667000" y="1981201"/>
            <a:ext cx="7315200" cy="445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6114733"/>
      </p:ext>
    </p:extLst>
  </p:cSld>
  <p:clrMapOvr>
    <a:masterClrMapping/>
  </p:clrMapOvr>
  <p:transition spd="med">
    <p:dissolv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20" name="Rectangle 4"/>
          <p:cNvSpPr>
            <a:spLocks noGrp="1" noChangeArrowheads="1"/>
          </p:cNvSpPr>
          <p:nvPr>
            <p:ph type="title"/>
          </p:nvPr>
        </p:nvSpPr>
        <p:spPr/>
        <p:txBody>
          <a:bodyPr/>
          <a:lstStyle/>
          <a:p>
            <a:r>
              <a:rPr lang="en-US" altLang="en-US" sz="3200" b="1"/>
              <a:t>Activity Diagram: Example (2)</a:t>
            </a:r>
          </a:p>
        </p:txBody>
      </p:sp>
      <p:pic>
        <p:nvPicPr>
          <p:cNvPr id="239622" name="Picture 6" descr="C:\My Documents\Teaching\MNGT456\JPG\6-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1" y="1905001"/>
            <a:ext cx="4672013" cy="452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2125012"/>
      </p:ext>
    </p:extLst>
  </p:cSld>
  <p:clrMapOvr>
    <a:masterClrMapping/>
  </p:clrMapOvr>
  <p:transition spd="med">
    <p:dissolve/>
  </p:transition>
</p:sld>
</file>

<file path=ppt/slides/slide1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642" name="Rectangle 2"/>
          <p:cNvSpPr>
            <a:spLocks noGrp="1" noChangeArrowheads="1"/>
          </p:cNvSpPr>
          <p:nvPr>
            <p:ph type="body" sz="half" idx="1"/>
          </p:nvPr>
        </p:nvSpPr>
        <p:spPr>
          <a:xfrm>
            <a:off x="2971800" y="2133600"/>
            <a:ext cx="6629400" cy="3657600"/>
          </a:xfrm>
          <a:noFill/>
          <a:ln/>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0488" tIns="44450" rIns="90488" bIns="44450" rtlCol="0">
            <a:normAutofit/>
          </a:bodyPr>
          <a:lstStyle/>
          <a:p>
            <a:pPr marL="285750" indent="-285750">
              <a:lnSpc>
                <a:spcPct val="130000"/>
              </a:lnSpc>
            </a:pPr>
            <a:r>
              <a:rPr lang="en-US" altLang="en-US"/>
              <a:t>Use a synchronization bar to specify the forking and joining of parallel flows of control</a:t>
            </a:r>
          </a:p>
          <a:p>
            <a:pPr marL="285750" indent="-285750">
              <a:lnSpc>
                <a:spcPct val="130000"/>
              </a:lnSpc>
            </a:pPr>
            <a:r>
              <a:rPr lang="en-US" altLang="en-US"/>
              <a:t>A synchronization bar is rendered as a thick horizontal or vertical line</a:t>
            </a:r>
          </a:p>
        </p:txBody>
      </p:sp>
      <p:sp>
        <p:nvSpPr>
          <p:cNvPr id="240644" name="Rectangle 4"/>
          <p:cNvSpPr>
            <a:spLocks noGrp="1" noChangeArrowheads="1"/>
          </p:cNvSpPr>
          <p:nvPr>
            <p:ph type="title"/>
          </p:nvPr>
        </p:nvSpPr>
        <p:spPr/>
        <p:txBody>
          <a:bodyPr/>
          <a:lstStyle/>
          <a:p>
            <a:r>
              <a:rPr lang="en-US" altLang="en-US" sz="3200" b="1"/>
              <a:t>Forking and Joining</a:t>
            </a:r>
          </a:p>
        </p:txBody>
      </p:sp>
    </p:spTree>
    <p:extLst>
      <p:ext uri="{BB962C8B-B14F-4D97-AF65-F5344CB8AC3E}">
        <p14:creationId xmlns:p14="http://schemas.microsoft.com/office/powerpoint/2010/main" val="830511963"/>
      </p:ext>
    </p:extLst>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0642">
                                            <p:txEl>
                                              <p:pRg st="0" end="0"/>
                                            </p:txEl>
                                          </p:spTgt>
                                        </p:tgtEl>
                                        <p:attrNameLst>
                                          <p:attrName>style.visibility</p:attrName>
                                        </p:attrNameLst>
                                      </p:cBhvr>
                                      <p:to>
                                        <p:strVal val="visible"/>
                                      </p:to>
                                    </p:set>
                                    <p:animEffect transition="in" filter="dissolve">
                                      <p:cBhvr>
                                        <p:cTn id="7" dur="500"/>
                                        <p:tgtEl>
                                          <p:spTgt spid="240642">
                                            <p:txEl>
                                              <p:pRg st="0" end="0"/>
                                            </p:txEl>
                                          </p:spTgt>
                                        </p:tgtEl>
                                      </p:cBhvr>
                                    </p:animEffect>
                                  </p:childTnLst>
                                  <p:subTnLst>
                                    <p:animClr clrSpc="rgb" dir="cw">
                                      <p:cBhvr override="childStyle">
                                        <p:cTn dur="1" fill="hold" display="0" masterRel="nextClick" afterEffect="1"/>
                                        <p:tgtEl>
                                          <p:spTgt spid="240642">
                                            <p:txEl>
                                              <p:pRg st="0" end="0"/>
                                            </p:txEl>
                                          </p:spTgt>
                                        </p:tgtEl>
                                        <p:attrNameLst>
                                          <p:attrName>ppt_c</p:attrName>
                                        </p:attrNameLst>
                                      </p:cBhvr>
                                      <p:to>
                                        <a:schemeClr va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40642">
                                            <p:txEl>
                                              <p:pRg st="1" end="1"/>
                                            </p:txEl>
                                          </p:spTgt>
                                        </p:tgtEl>
                                        <p:attrNameLst>
                                          <p:attrName>style.visibility</p:attrName>
                                        </p:attrNameLst>
                                      </p:cBhvr>
                                      <p:to>
                                        <p:strVal val="visible"/>
                                      </p:to>
                                    </p:set>
                                    <p:animEffect transition="in" filter="dissolve">
                                      <p:cBhvr>
                                        <p:cTn id="12" dur="500"/>
                                        <p:tgtEl>
                                          <p:spTgt spid="240642">
                                            <p:txEl>
                                              <p:pRg st="1" end="1"/>
                                            </p:txEl>
                                          </p:spTgt>
                                        </p:tgtEl>
                                      </p:cBhvr>
                                    </p:animEffect>
                                  </p:childTnLst>
                                  <p:subTnLst>
                                    <p:animClr clrSpc="rgb" dir="cw">
                                      <p:cBhvr override="childStyle">
                                        <p:cTn dur="1" fill="hold" display="0" masterRel="nextClick" afterEffect="1"/>
                                        <p:tgtEl>
                                          <p:spTgt spid="240642">
                                            <p:txEl>
                                              <p:pRg st="1" end="1"/>
                                            </p:txEl>
                                          </p:spTgt>
                                        </p:tgtEl>
                                        <p:attrNameLst>
                                          <p:attrName>ppt_c</p:attrName>
                                        </p:attrNameLst>
                                      </p:cBhvr>
                                      <p:to>
                                        <a:schemeClr va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42"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79A4B-2EE9-464A-9DC4-309A04EF49A7}"/>
              </a:ext>
            </a:extLst>
          </p:cNvPr>
          <p:cNvSpPr>
            <a:spLocks noGrp="1"/>
          </p:cNvSpPr>
          <p:nvPr>
            <p:ph type="title"/>
          </p:nvPr>
        </p:nvSpPr>
        <p:spPr/>
        <p:txBody>
          <a:bodyPr/>
          <a:lstStyle/>
          <a:p>
            <a:r>
              <a:rPr lang="en-US" dirty="0"/>
              <a:t>Jira – this is mainly intended for Agile teams</a:t>
            </a:r>
          </a:p>
        </p:txBody>
      </p:sp>
      <p:pic>
        <p:nvPicPr>
          <p:cNvPr id="1026" name="Picture 2" descr="Image result for jira sprint board example">
            <a:extLst>
              <a:ext uri="{FF2B5EF4-FFF2-40B4-BE49-F238E27FC236}">
                <a16:creationId xmlns:a16="http://schemas.microsoft.com/office/drawing/2014/main" id="{0ACF1AD3-36E2-4306-BF77-CB38AC9C5B9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86887" y="1905040"/>
            <a:ext cx="7046362" cy="4587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66742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1666" name="Rectangle 2"/>
          <p:cNvSpPr>
            <a:spLocks noGrp="1" noChangeArrowheads="1"/>
          </p:cNvSpPr>
          <p:nvPr>
            <p:ph type="body" sz="half" idx="1"/>
          </p:nvPr>
        </p:nvSpPr>
        <p:spPr>
          <a:xfrm>
            <a:off x="2971800" y="2133600"/>
            <a:ext cx="6629400" cy="3657600"/>
          </a:xfrm>
          <a:noFill/>
          <a:ln/>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0488" tIns="44450" rIns="90488" bIns="44450" rtlCol="0">
            <a:normAutofit/>
          </a:bodyPr>
          <a:lstStyle/>
          <a:p>
            <a:pPr marL="285750" indent="-285750">
              <a:lnSpc>
                <a:spcPct val="120000"/>
              </a:lnSpc>
            </a:pPr>
            <a:r>
              <a:rPr lang="en-US" altLang="en-US" sz="2400"/>
              <a:t>A fork may have one incoming transitions and two or more outgoing transitions</a:t>
            </a:r>
          </a:p>
          <a:p>
            <a:pPr lvl="1">
              <a:lnSpc>
                <a:spcPct val="120000"/>
              </a:lnSpc>
            </a:pPr>
            <a:r>
              <a:rPr lang="en-US" altLang="en-US" sz="2000"/>
              <a:t>each transition represents an independent flow of control</a:t>
            </a:r>
          </a:p>
          <a:p>
            <a:pPr lvl="1">
              <a:lnSpc>
                <a:spcPct val="120000"/>
              </a:lnSpc>
            </a:pPr>
            <a:r>
              <a:rPr lang="en-US" altLang="en-US" sz="2000"/>
              <a:t>conceptually, the activities of each of outgoing transitions are concurrent</a:t>
            </a:r>
          </a:p>
          <a:p>
            <a:pPr lvl="2">
              <a:lnSpc>
                <a:spcPct val="120000"/>
              </a:lnSpc>
            </a:pPr>
            <a:r>
              <a:rPr lang="en-US" altLang="en-US" sz="1800"/>
              <a:t>either truly concurrent (multiple nodes)</a:t>
            </a:r>
          </a:p>
          <a:p>
            <a:pPr lvl="2">
              <a:lnSpc>
                <a:spcPct val="120000"/>
              </a:lnSpc>
            </a:pPr>
            <a:r>
              <a:rPr lang="en-US" altLang="en-US" sz="1800"/>
              <a:t>or sequential yet interleaved (one node)</a:t>
            </a:r>
          </a:p>
        </p:txBody>
      </p:sp>
      <p:sp>
        <p:nvSpPr>
          <p:cNvPr id="241668" name="Rectangle 4"/>
          <p:cNvSpPr>
            <a:spLocks noGrp="1" noChangeArrowheads="1"/>
          </p:cNvSpPr>
          <p:nvPr>
            <p:ph type="title"/>
          </p:nvPr>
        </p:nvSpPr>
        <p:spPr/>
        <p:txBody>
          <a:bodyPr/>
          <a:lstStyle/>
          <a:p>
            <a:r>
              <a:rPr lang="en-US" altLang="en-US" sz="3200" b="1"/>
              <a:t>Fork</a:t>
            </a:r>
          </a:p>
        </p:txBody>
      </p:sp>
    </p:spTree>
    <p:extLst>
      <p:ext uri="{BB962C8B-B14F-4D97-AF65-F5344CB8AC3E}">
        <p14:creationId xmlns:p14="http://schemas.microsoft.com/office/powerpoint/2010/main" val="663873517"/>
      </p:ext>
    </p:extLst>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1666">
                                            <p:txEl>
                                              <p:pRg st="0" end="0"/>
                                            </p:txEl>
                                          </p:spTgt>
                                        </p:tgtEl>
                                        <p:attrNameLst>
                                          <p:attrName>style.visibility</p:attrName>
                                        </p:attrNameLst>
                                      </p:cBhvr>
                                      <p:to>
                                        <p:strVal val="visible"/>
                                      </p:to>
                                    </p:set>
                                    <p:animEffect transition="in" filter="dissolve">
                                      <p:cBhvr>
                                        <p:cTn id="7" dur="500"/>
                                        <p:tgtEl>
                                          <p:spTgt spid="241666">
                                            <p:txEl>
                                              <p:pRg st="0" end="0"/>
                                            </p:txEl>
                                          </p:spTgt>
                                        </p:tgtEl>
                                      </p:cBhvr>
                                    </p:animEffect>
                                  </p:childTnLst>
                                  <p:subTnLst>
                                    <p:animClr clrSpc="rgb" dir="cw">
                                      <p:cBhvr override="childStyle">
                                        <p:cTn dur="1" fill="hold" display="0" masterRel="nextClick" afterEffect="1"/>
                                        <p:tgtEl>
                                          <p:spTgt spid="241666">
                                            <p:txEl>
                                              <p:pRg st="0" end="0"/>
                                            </p:txEl>
                                          </p:spTgt>
                                        </p:tgtEl>
                                        <p:attrNameLst>
                                          <p:attrName>ppt_c</p:attrName>
                                        </p:attrNameLst>
                                      </p:cBhvr>
                                      <p:to>
                                        <a:schemeClr val="hlink"/>
                                      </p:to>
                                    </p:animClr>
                                  </p:subTnLst>
                                </p:cTn>
                              </p:par>
                              <p:par>
                                <p:cTn id="8" presetID="9" presetClass="entr" presetSubtype="0" fill="hold" grpId="0" nodeType="withEffect">
                                  <p:stCondLst>
                                    <p:cond delay="0"/>
                                  </p:stCondLst>
                                  <p:childTnLst>
                                    <p:set>
                                      <p:cBhvr>
                                        <p:cTn id="9" dur="1" fill="hold">
                                          <p:stCondLst>
                                            <p:cond delay="0"/>
                                          </p:stCondLst>
                                        </p:cTn>
                                        <p:tgtEl>
                                          <p:spTgt spid="241666">
                                            <p:txEl>
                                              <p:pRg st="1" end="1"/>
                                            </p:txEl>
                                          </p:spTgt>
                                        </p:tgtEl>
                                        <p:attrNameLst>
                                          <p:attrName>style.visibility</p:attrName>
                                        </p:attrNameLst>
                                      </p:cBhvr>
                                      <p:to>
                                        <p:strVal val="visible"/>
                                      </p:to>
                                    </p:set>
                                    <p:animEffect transition="in" filter="dissolve">
                                      <p:cBhvr>
                                        <p:cTn id="10" dur="500"/>
                                        <p:tgtEl>
                                          <p:spTgt spid="241666">
                                            <p:txEl>
                                              <p:pRg st="1" end="1"/>
                                            </p:txEl>
                                          </p:spTgt>
                                        </p:tgtEl>
                                      </p:cBhvr>
                                    </p:animEffect>
                                  </p:childTnLst>
                                  <p:subTnLst>
                                    <p:animClr clrSpc="rgb" dir="cw">
                                      <p:cBhvr override="childStyle">
                                        <p:cTn dur="1" fill="hold" display="0" masterRel="nextClick" afterEffect="1"/>
                                        <p:tgtEl>
                                          <p:spTgt spid="241666">
                                            <p:txEl>
                                              <p:pRg st="1" end="1"/>
                                            </p:txEl>
                                          </p:spTgt>
                                        </p:tgtEl>
                                        <p:attrNameLst>
                                          <p:attrName>ppt_c</p:attrName>
                                        </p:attrNameLst>
                                      </p:cBhvr>
                                      <p:to>
                                        <a:schemeClr val="hlink"/>
                                      </p:to>
                                    </p:animClr>
                                  </p:subTnLst>
                                </p:cTn>
                              </p:par>
                              <p:par>
                                <p:cTn id="11" presetID="9" presetClass="entr" presetSubtype="0" fill="hold" grpId="0" nodeType="withEffect">
                                  <p:stCondLst>
                                    <p:cond delay="0"/>
                                  </p:stCondLst>
                                  <p:childTnLst>
                                    <p:set>
                                      <p:cBhvr>
                                        <p:cTn id="12" dur="1" fill="hold">
                                          <p:stCondLst>
                                            <p:cond delay="0"/>
                                          </p:stCondLst>
                                        </p:cTn>
                                        <p:tgtEl>
                                          <p:spTgt spid="241666">
                                            <p:txEl>
                                              <p:pRg st="2" end="2"/>
                                            </p:txEl>
                                          </p:spTgt>
                                        </p:tgtEl>
                                        <p:attrNameLst>
                                          <p:attrName>style.visibility</p:attrName>
                                        </p:attrNameLst>
                                      </p:cBhvr>
                                      <p:to>
                                        <p:strVal val="visible"/>
                                      </p:to>
                                    </p:set>
                                    <p:animEffect transition="in" filter="dissolve">
                                      <p:cBhvr>
                                        <p:cTn id="13" dur="500"/>
                                        <p:tgtEl>
                                          <p:spTgt spid="241666">
                                            <p:txEl>
                                              <p:pRg st="2" end="2"/>
                                            </p:txEl>
                                          </p:spTgt>
                                        </p:tgtEl>
                                      </p:cBhvr>
                                    </p:animEffect>
                                  </p:childTnLst>
                                  <p:subTnLst>
                                    <p:animClr clrSpc="rgb" dir="cw">
                                      <p:cBhvr override="childStyle">
                                        <p:cTn dur="1" fill="hold" display="0" masterRel="nextClick" afterEffect="1"/>
                                        <p:tgtEl>
                                          <p:spTgt spid="241666">
                                            <p:txEl>
                                              <p:pRg st="2" end="2"/>
                                            </p:txEl>
                                          </p:spTgt>
                                        </p:tgtEl>
                                        <p:attrNameLst>
                                          <p:attrName>ppt_c</p:attrName>
                                        </p:attrNameLst>
                                      </p:cBhvr>
                                      <p:to>
                                        <a:schemeClr val="hlink"/>
                                      </p:to>
                                    </p:animClr>
                                  </p:subTnLst>
                                </p:cTn>
                              </p:par>
                              <p:par>
                                <p:cTn id="14" presetID="9" presetClass="entr" presetSubtype="0" fill="hold" grpId="0" nodeType="withEffect">
                                  <p:stCondLst>
                                    <p:cond delay="0"/>
                                  </p:stCondLst>
                                  <p:childTnLst>
                                    <p:set>
                                      <p:cBhvr>
                                        <p:cTn id="15" dur="1" fill="hold">
                                          <p:stCondLst>
                                            <p:cond delay="0"/>
                                          </p:stCondLst>
                                        </p:cTn>
                                        <p:tgtEl>
                                          <p:spTgt spid="241666">
                                            <p:txEl>
                                              <p:pRg st="3" end="3"/>
                                            </p:txEl>
                                          </p:spTgt>
                                        </p:tgtEl>
                                        <p:attrNameLst>
                                          <p:attrName>style.visibility</p:attrName>
                                        </p:attrNameLst>
                                      </p:cBhvr>
                                      <p:to>
                                        <p:strVal val="visible"/>
                                      </p:to>
                                    </p:set>
                                    <p:animEffect transition="in" filter="dissolve">
                                      <p:cBhvr>
                                        <p:cTn id="16" dur="500"/>
                                        <p:tgtEl>
                                          <p:spTgt spid="241666">
                                            <p:txEl>
                                              <p:pRg st="3" end="3"/>
                                            </p:txEl>
                                          </p:spTgt>
                                        </p:tgtEl>
                                      </p:cBhvr>
                                    </p:animEffect>
                                  </p:childTnLst>
                                  <p:subTnLst>
                                    <p:animClr clrSpc="rgb" dir="cw">
                                      <p:cBhvr override="childStyle">
                                        <p:cTn dur="1" fill="hold" display="0" masterRel="nextClick" afterEffect="1"/>
                                        <p:tgtEl>
                                          <p:spTgt spid="241666">
                                            <p:txEl>
                                              <p:pRg st="3" end="3"/>
                                            </p:txEl>
                                          </p:spTgt>
                                        </p:tgtEl>
                                        <p:attrNameLst>
                                          <p:attrName>ppt_c</p:attrName>
                                        </p:attrNameLst>
                                      </p:cBhvr>
                                      <p:to>
                                        <a:schemeClr val="hlink"/>
                                      </p:to>
                                    </p:animClr>
                                  </p:subTnLst>
                                </p:cTn>
                              </p:par>
                              <p:par>
                                <p:cTn id="17" presetID="9" presetClass="entr" presetSubtype="0" fill="hold" grpId="0" nodeType="withEffect">
                                  <p:stCondLst>
                                    <p:cond delay="0"/>
                                  </p:stCondLst>
                                  <p:childTnLst>
                                    <p:set>
                                      <p:cBhvr>
                                        <p:cTn id="18" dur="1" fill="hold">
                                          <p:stCondLst>
                                            <p:cond delay="0"/>
                                          </p:stCondLst>
                                        </p:cTn>
                                        <p:tgtEl>
                                          <p:spTgt spid="241666">
                                            <p:txEl>
                                              <p:pRg st="4" end="4"/>
                                            </p:txEl>
                                          </p:spTgt>
                                        </p:tgtEl>
                                        <p:attrNameLst>
                                          <p:attrName>style.visibility</p:attrName>
                                        </p:attrNameLst>
                                      </p:cBhvr>
                                      <p:to>
                                        <p:strVal val="visible"/>
                                      </p:to>
                                    </p:set>
                                    <p:animEffect transition="in" filter="dissolve">
                                      <p:cBhvr>
                                        <p:cTn id="19" dur="500"/>
                                        <p:tgtEl>
                                          <p:spTgt spid="241666">
                                            <p:txEl>
                                              <p:pRg st="4" end="4"/>
                                            </p:txEl>
                                          </p:spTgt>
                                        </p:tgtEl>
                                      </p:cBhvr>
                                    </p:animEffect>
                                  </p:childTnLst>
                                  <p:subTnLst>
                                    <p:animClr clrSpc="rgb" dir="cw">
                                      <p:cBhvr override="childStyle">
                                        <p:cTn dur="1" fill="hold" display="0" masterRel="nextClick" afterEffect="1"/>
                                        <p:tgtEl>
                                          <p:spTgt spid="241666">
                                            <p:txEl>
                                              <p:pRg st="4" end="4"/>
                                            </p:txEl>
                                          </p:spTgt>
                                        </p:tgtEl>
                                        <p:attrNameLst>
                                          <p:attrName>ppt_c</p:attrName>
                                        </p:attrNameLst>
                                      </p:cBhvr>
                                      <p:to>
                                        <a:schemeClr va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666" grpId="0" build="p" autoUpdateAnimBg="0"/>
    </p:bldLst>
  </p:timing>
</p:sld>
</file>

<file path=ppt/slides/slide1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2690" name="Rectangle 2"/>
          <p:cNvSpPr>
            <a:spLocks noGrp="1" noChangeArrowheads="1"/>
          </p:cNvSpPr>
          <p:nvPr>
            <p:ph type="body" sz="half" idx="1"/>
          </p:nvPr>
        </p:nvSpPr>
        <p:spPr>
          <a:xfrm>
            <a:off x="2971800" y="2133600"/>
            <a:ext cx="6629400" cy="3657600"/>
          </a:xfrm>
          <a:noFill/>
          <a:ln/>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0488" tIns="44450" rIns="90488" bIns="44450" rtlCol="0">
            <a:normAutofit/>
          </a:bodyPr>
          <a:lstStyle/>
          <a:p>
            <a:pPr marL="285750" indent="-285750">
              <a:lnSpc>
                <a:spcPct val="130000"/>
              </a:lnSpc>
            </a:pPr>
            <a:r>
              <a:rPr lang="en-US" altLang="en-US" sz="2400"/>
              <a:t>A join may have two or more incoming transitions and one outgoing transition</a:t>
            </a:r>
          </a:p>
          <a:p>
            <a:pPr lvl="1">
              <a:lnSpc>
                <a:spcPct val="130000"/>
              </a:lnSpc>
            </a:pPr>
            <a:r>
              <a:rPr lang="en-US" altLang="en-US" sz="2000"/>
              <a:t>above the join, the activities associated with each of these paths continues in parallel</a:t>
            </a:r>
          </a:p>
          <a:p>
            <a:pPr lvl="1">
              <a:lnSpc>
                <a:spcPct val="130000"/>
              </a:lnSpc>
            </a:pPr>
            <a:r>
              <a:rPr lang="en-US" altLang="en-US" sz="2000"/>
              <a:t>at the join, the concurrent flows synchronize</a:t>
            </a:r>
          </a:p>
          <a:p>
            <a:pPr lvl="2">
              <a:lnSpc>
                <a:spcPct val="130000"/>
              </a:lnSpc>
            </a:pPr>
            <a:r>
              <a:rPr lang="en-US" altLang="en-US" sz="1800"/>
              <a:t>each waits until all incoming flows have reached the join, at which point one flow of control continues on below the join</a:t>
            </a:r>
          </a:p>
        </p:txBody>
      </p:sp>
      <p:sp>
        <p:nvSpPr>
          <p:cNvPr id="242692" name="Rectangle 4"/>
          <p:cNvSpPr>
            <a:spLocks noGrp="1" noChangeArrowheads="1"/>
          </p:cNvSpPr>
          <p:nvPr>
            <p:ph type="title"/>
          </p:nvPr>
        </p:nvSpPr>
        <p:spPr/>
        <p:txBody>
          <a:bodyPr/>
          <a:lstStyle/>
          <a:p>
            <a:r>
              <a:rPr lang="en-US" altLang="en-US" sz="3200" b="1"/>
              <a:t>Join</a:t>
            </a:r>
          </a:p>
        </p:txBody>
      </p:sp>
    </p:spTree>
    <p:extLst>
      <p:ext uri="{BB962C8B-B14F-4D97-AF65-F5344CB8AC3E}">
        <p14:creationId xmlns:p14="http://schemas.microsoft.com/office/powerpoint/2010/main" val="1960372476"/>
      </p:ext>
    </p:extLst>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2690">
                                            <p:txEl>
                                              <p:pRg st="0" end="0"/>
                                            </p:txEl>
                                          </p:spTgt>
                                        </p:tgtEl>
                                        <p:attrNameLst>
                                          <p:attrName>style.visibility</p:attrName>
                                        </p:attrNameLst>
                                      </p:cBhvr>
                                      <p:to>
                                        <p:strVal val="visible"/>
                                      </p:to>
                                    </p:set>
                                    <p:animEffect transition="in" filter="dissolve">
                                      <p:cBhvr>
                                        <p:cTn id="7" dur="500"/>
                                        <p:tgtEl>
                                          <p:spTgt spid="242690">
                                            <p:txEl>
                                              <p:pRg st="0" end="0"/>
                                            </p:txEl>
                                          </p:spTgt>
                                        </p:tgtEl>
                                      </p:cBhvr>
                                    </p:animEffect>
                                  </p:childTnLst>
                                  <p:subTnLst>
                                    <p:animClr clrSpc="rgb" dir="cw">
                                      <p:cBhvr override="childStyle">
                                        <p:cTn dur="1" fill="hold" display="0" masterRel="nextClick" afterEffect="1"/>
                                        <p:tgtEl>
                                          <p:spTgt spid="242690">
                                            <p:txEl>
                                              <p:pRg st="0" end="0"/>
                                            </p:txEl>
                                          </p:spTgt>
                                        </p:tgtEl>
                                        <p:attrNameLst>
                                          <p:attrName>ppt_c</p:attrName>
                                        </p:attrNameLst>
                                      </p:cBhvr>
                                      <p:to>
                                        <a:schemeClr val="hlink"/>
                                      </p:to>
                                    </p:animClr>
                                  </p:subTnLst>
                                </p:cTn>
                              </p:par>
                              <p:par>
                                <p:cTn id="8" presetID="9" presetClass="entr" presetSubtype="0" fill="hold" grpId="0" nodeType="withEffect">
                                  <p:stCondLst>
                                    <p:cond delay="0"/>
                                  </p:stCondLst>
                                  <p:childTnLst>
                                    <p:set>
                                      <p:cBhvr>
                                        <p:cTn id="9" dur="1" fill="hold">
                                          <p:stCondLst>
                                            <p:cond delay="0"/>
                                          </p:stCondLst>
                                        </p:cTn>
                                        <p:tgtEl>
                                          <p:spTgt spid="242690">
                                            <p:txEl>
                                              <p:pRg st="1" end="1"/>
                                            </p:txEl>
                                          </p:spTgt>
                                        </p:tgtEl>
                                        <p:attrNameLst>
                                          <p:attrName>style.visibility</p:attrName>
                                        </p:attrNameLst>
                                      </p:cBhvr>
                                      <p:to>
                                        <p:strVal val="visible"/>
                                      </p:to>
                                    </p:set>
                                    <p:animEffect transition="in" filter="dissolve">
                                      <p:cBhvr>
                                        <p:cTn id="10" dur="500"/>
                                        <p:tgtEl>
                                          <p:spTgt spid="242690">
                                            <p:txEl>
                                              <p:pRg st="1" end="1"/>
                                            </p:txEl>
                                          </p:spTgt>
                                        </p:tgtEl>
                                      </p:cBhvr>
                                    </p:animEffect>
                                  </p:childTnLst>
                                  <p:subTnLst>
                                    <p:animClr clrSpc="rgb" dir="cw">
                                      <p:cBhvr override="childStyle">
                                        <p:cTn dur="1" fill="hold" display="0" masterRel="nextClick" afterEffect="1"/>
                                        <p:tgtEl>
                                          <p:spTgt spid="242690">
                                            <p:txEl>
                                              <p:pRg st="1" end="1"/>
                                            </p:txEl>
                                          </p:spTgt>
                                        </p:tgtEl>
                                        <p:attrNameLst>
                                          <p:attrName>ppt_c</p:attrName>
                                        </p:attrNameLst>
                                      </p:cBhvr>
                                      <p:to>
                                        <a:schemeClr val="hlink"/>
                                      </p:to>
                                    </p:animClr>
                                  </p:subTnLst>
                                </p:cTn>
                              </p:par>
                              <p:par>
                                <p:cTn id="11" presetID="9" presetClass="entr" presetSubtype="0" fill="hold" grpId="0" nodeType="withEffect">
                                  <p:stCondLst>
                                    <p:cond delay="0"/>
                                  </p:stCondLst>
                                  <p:childTnLst>
                                    <p:set>
                                      <p:cBhvr>
                                        <p:cTn id="12" dur="1" fill="hold">
                                          <p:stCondLst>
                                            <p:cond delay="0"/>
                                          </p:stCondLst>
                                        </p:cTn>
                                        <p:tgtEl>
                                          <p:spTgt spid="242690">
                                            <p:txEl>
                                              <p:pRg st="2" end="2"/>
                                            </p:txEl>
                                          </p:spTgt>
                                        </p:tgtEl>
                                        <p:attrNameLst>
                                          <p:attrName>style.visibility</p:attrName>
                                        </p:attrNameLst>
                                      </p:cBhvr>
                                      <p:to>
                                        <p:strVal val="visible"/>
                                      </p:to>
                                    </p:set>
                                    <p:animEffect transition="in" filter="dissolve">
                                      <p:cBhvr>
                                        <p:cTn id="13" dur="500"/>
                                        <p:tgtEl>
                                          <p:spTgt spid="242690">
                                            <p:txEl>
                                              <p:pRg st="2" end="2"/>
                                            </p:txEl>
                                          </p:spTgt>
                                        </p:tgtEl>
                                      </p:cBhvr>
                                    </p:animEffect>
                                  </p:childTnLst>
                                  <p:subTnLst>
                                    <p:animClr clrSpc="rgb" dir="cw">
                                      <p:cBhvr override="childStyle">
                                        <p:cTn dur="1" fill="hold" display="0" masterRel="nextClick" afterEffect="1"/>
                                        <p:tgtEl>
                                          <p:spTgt spid="242690">
                                            <p:txEl>
                                              <p:pRg st="2" end="2"/>
                                            </p:txEl>
                                          </p:spTgt>
                                        </p:tgtEl>
                                        <p:attrNameLst>
                                          <p:attrName>ppt_c</p:attrName>
                                        </p:attrNameLst>
                                      </p:cBhvr>
                                      <p:to>
                                        <a:schemeClr val="hlink"/>
                                      </p:to>
                                    </p:animClr>
                                  </p:subTnLst>
                                </p:cTn>
                              </p:par>
                              <p:par>
                                <p:cTn id="14" presetID="9" presetClass="entr" presetSubtype="0" fill="hold" grpId="0" nodeType="withEffect">
                                  <p:stCondLst>
                                    <p:cond delay="0"/>
                                  </p:stCondLst>
                                  <p:childTnLst>
                                    <p:set>
                                      <p:cBhvr>
                                        <p:cTn id="15" dur="1" fill="hold">
                                          <p:stCondLst>
                                            <p:cond delay="0"/>
                                          </p:stCondLst>
                                        </p:cTn>
                                        <p:tgtEl>
                                          <p:spTgt spid="242690">
                                            <p:txEl>
                                              <p:pRg st="3" end="3"/>
                                            </p:txEl>
                                          </p:spTgt>
                                        </p:tgtEl>
                                        <p:attrNameLst>
                                          <p:attrName>style.visibility</p:attrName>
                                        </p:attrNameLst>
                                      </p:cBhvr>
                                      <p:to>
                                        <p:strVal val="visible"/>
                                      </p:to>
                                    </p:set>
                                    <p:animEffect transition="in" filter="dissolve">
                                      <p:cBhvr>
                                        <p:cTn id="16" dur="500"/>
                                        <p:tgtEl>
                                          <p:spTgt spid="242690">
                                            <p:txEl>
                                              <p:pRg st="3" end="3"/>
                                            </p:txEl>
                                          </p:spTgt>
                                        </p:tgtEl>
                                      </p:cBhvr>
                                    </p:animEffect>
                                  </p:childTnLst>
                                  <p:subTnLst>
                                    <p:animClr clrSpc="rgb" dir="cw">
                                      <p:cBhvr override="childStyle">
                                        <p:cTn dur="1" fill="hold" display="0" masterRel="nextClick" afterEffect="1"/>
                                        <p:tgtEl>
                                          <p:spTgt spid="242690">
                                            <p:txEl>
                                              <p:pRg st="3" end="3"/>
                                            </p:txEl>
                                          </p:spTgt>
                                        </p:tgtEl>
                                        <p:attrNameLst>
                                          <p:attrName>ppt_c</p:attrName>
                                        </p:attrNameLst>
                                      </p:cBhvr>
                                      <p:to>
                                        <a:schemeClr va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0" grpId="0" build="p" autoUpdateAnimBg="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6" name="Rectangle 4"/>
          <p:cNvSpPr>
            <a:spLocks noGrp="1" noChangeArrowheads="1"/>
          </p:cNvSpPr>
          <p:nvPr>
            <p:ph type="title"/>
          </p:nvPr>
        </p:nvSpPr>
        <p:spPr/>
        <p:txBody>
          <a:bodyPr/>
          <a:lstStyle/>
          <a:p>
            <a:r>
              <a:rPr lang="en-US" altLang="en-US" sz="3200" b="1"/>
              <a:t>Fork</a:t>
            </a:r>
          </a:p>
        </p:txBody>
      </p:sp>
      <p:pic>
        <p:nvPicPr>
          <p:cNvPr id="243718" name="Picture 6" descr="D:\MNGT456\5Days\Uml-diagrams\acticity-forking&amp;joining-3.jpg"/>
          <p:cNvPicPr>
            <a:picLocks noChangeAspect="1" noChangeArrowheads="1"/>
          </p:cNvPicPr>
          <p:nvPr/>
        </p:nvPicPr>
        <p:blipFill>
          <a:blip r:embed="rId2">
            <a:lum bright="-12000" contrast="28000"/>
            <a:extLst>
              <a:ext uri="{28A0092B-C50C-407E-A947-70E740481C1C}">
                <a14:useLocalDpi xmlns:a14="http://schemas.microsoft.com/office/drawing/2010/main" val="0"/>
              </a:ext>
            </a:extLst>
          </a:blip>
          <a:srcRect/>
          <a:stretch>
            <a:fillRect/>
          </a:stretch>
        </p:blipFill>
        <p:spPr bwMode="auto">
          <a:xfrm>
            <a:off x="2514600" y="1981200"/>
            <a:ext cx="731520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8770383"/>
      </p:ext>
    </p:extLst>
  </p:cSld>
  <p:clrMapOvr>
    <a:masterClrMapping/>
  </p:clrMapOvr>
  <p:transition spd="med">
    <p:dissolv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40" name="Rectangle 4"/>
          <p:cNvSpPr>
            <a:spLocks noGrp="1" noChangeArrowheads="1"/>
          </p:cNvSpPr>
          <p:nvPr>
            <p:ph type="title"/>
          </p:nvPr>
        </p:nvSpPr>
        <p:spPr/>
        <p:txBody>
          <a:bodyPr/>
          <a:lstStyle/>
          <a:p>
            <a:r>
              <a:rPr lang="en-US" altLang="en-US" sz="3200" b="1"/>
              <a:t>Activity Diagram: Example (3)</a:t>
            </a:r>
          </a:p>
        </p:txBody>
      </p:sp>
      <p:pic>
        <p:nvPicPr>
          <p:cNvPr id="244742" name="Picture 6" descr="C:\My Documents\Teaching\MNGT456\JPG\5-2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752600"/>
            <a:ext cx="7081838" cy="459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3522292"/>
      </p:ext>
    </p:extLst>
  </p:cSld>
  <p:clrMapOvr>
    <a:masterClrMapping/>
  </p:clrMapOvr>
  <p:transition spd="med">
    <p:dissolv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4" name="Rectangle 4"/>
          <p:cNvSpPr>
            <a:spLocks noGrp="1" noChangeArrowheads="1"/>
          </p:cNvSpPr>
          <p:nvPr>
            <p:ph type="title"/>
          </p:nvPr>
        </p:nvSpPr>
        <p:spPr>
          <a:xfrm>
            <a:off x="2438400" y="304800"/>
            <a:ext cx="4800600" cy="609600"/>
          </a:xfrm>
        </p:spPr>
        <p:txBody>
          <a:bodyPr/>
          <a:lstStyle/>
          <a:p>
            <a:r>
              <a:rPr lang="en-US" altLang="en-US" sz="2400" b="1"/>
              <a:t>Activity Diagram: Example (4)</a:t>
            </a:r>
          </a:p>
        </p:txBody>
      </p:sp>
      <p:pic>
        <p:nvPicPr>
          <p:cNvPr id="245766" name="Picture 6" descr="D:\Rational\Presentations\UML_UT art\FIGURE_19-1.ILLUS.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1143000"/>
            <a:ext cx="5257800" cy="479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5324036"/>
      </p:ext>
    </p:extLst>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45766"/>
                                        </p:tgtEl>
                                        <p:attrNameLst>
                                          <p:attrName>style.visibility</p:attrName>
                                        </p:attrNameLst>
                                      </p:cBhvr>
                                      <p:to>
                                        <p:strVal val="visible"/>
                                      </p:to>
                                    </p:set>
                                    <p:animEffect transition="in" filter="dissolve">
                                      <p:cBhvr>
                                        <p:cTn id="7" dur="500"/>
                                        <p:tgtEl>
                                          <p:spTgt spid="2457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8" name="Rectangle 4"/>
          <p:cNvSpPr>
            <a:spLocks noGrp="1" noChangeArrowheads="1"/>
          </p:cNvSpPr>
          <p:nvPr>
            <p:ph type="title"/>
          </p:nvPr>
        </p:nvSpPr>
        <p:spPr>
          <a:xfrm>
            <a:off x="2514600" y="381000"/>
            <a:ext cx="4876800" cy="609600"/>
          </a:xfrm>
        </p:spPr>
        <p:txBody>
          <a:bodyPr/>
          <a:lstStyle/>
          <a:p>
            <a:r>
              <a:rPr lang="en-US" altLang="en-US" sz="2400" b="1"/>
              <a:t>Activity Diagram: Example (5)</a:t>
            </a:r>
          </a:p>
        </p:txBody>
      </p:sp>
      <p:graphicFrame>
        <p:nvGraphicFramePr>
          <p:cNvPr id="246790" name="Object 6"/>
          <p:cNvGraphicFramePr>
            <a:graphicFrameLocks noChangeAspect="1"/>
          </p:cNvGraphicFramePr>
          <p:nvPr/>
        </p:nvGraphicFramePr>
        <p:xfrm>
          <a:off x="2438400" y="1371601"/>
          <a:ext cx="7467600" cy="4841875"/>
        </p:xfrm>
        <a:graphic>
          <a:graphicData uri="http://schemas.openxmlformats.org/presentationml/2006/ole">
            <mc:AlternateContent xmlns:mc="http://schemas.openxmlformats.org/markup-compatibility/2006">
              <mc:Choice xmlns:v="urn:schemas-microsoft-com:vml" Requires="v">
                <p:oleObj spid="_x0000_s1026" name="Bitmap Image" r:id="rId3" imgW="5668166" imgH="4742857" progId="Paint.Picture">
                  <p:embed/>
                </p:oleObj>
              </mc:Choice>
              <mc:Fallback>
                <p:oleObj name="Bitmap Image" r:id="rId3" imgW="5668166" imgH="4742857" progId="Paint.Picture">
                  <p:embed/>
                  <p:pic>
                    <p:nvPicPr>
                      <p:cNvPr id="24679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1371601"/>
                        <a:ext cx="7467600" cy="484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726828631"/>
      </p:ext>
    </p:extLst>
  </p:cSld>
  <p:clrMapOvr>
    <a:masterClrMapping/>
  </p:clrMapOvr>
  <p:transition spd="med">
    <p:dissolv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2" name="Rectangle 4"/>
          <p:cNvSpPr>
            <a:spLocks noGrp="1" noChangeArrowheads="1"/>
          </p:cNvSpPr>
          <p:nvPr>
            <p:ph type="title"/>
          </p:nvPr>
        </p:nvSpPr>
        <p:spPr>
          <a:xfrm>
            <a:off x="2667000" y="1066800"/>
            <a:ext cx="7772400" cy="685800"/>
          </a:xfrm>
        </p:spPr>
        <p:txBody>
          <a:bodyPr/>
          <a:lstStyle/>
          <a:p>
            <a:r>
              <a:rPr lang="en-US" altLang="en-US" sz="3200" b="1"/>
              <a:t>Activity Diagram: Example (6)</a:t>
            </a:r>
          </a:p>
        </p:txBody>
      </p:sp>
      <p:graphicFrame>
        <p:nvGraphicFramePr>
          <p:cNvPr id="247814" name="Object 6"/>
          <p:cNvGraphicFramePr>
            <a:graphicFrameLocks noChangeAspect="1"/>
          </p:cNvGraphicFramePr>
          <p:nvPr/>
        </p:nvGraphicFramePr>
        <p:xfrm>
          <a:off x="2362200" y="1828800"/>
          <a:ext cx="7239000" cy="4648200"/>
        </p:xfrm>
        <a:graphic>
          <a:graphicData uri="http://schemas.openxmlformats.org/presentationml/2006/ole">
            <mc:AlternateContent xmlns:mc="http://schemas.openxmlformats.org/markup-compatibility/2006">
              <mc:Choice xmlns:v="urn:schemas-microsoft-com:vml" Requires="v">
                <p:oleObj spid="_x0000_s2050" name="Bitmap Image" r:id="rId3" imgW="6590476" imgH="4525007" progId="Paint.Picture">
                  <p:embed/>
                </p:oleObj>
              </mc:Choice>
              <mc:Fallback>
                <p:oleObj name="Bitmap Image" r:id="rId3" imgW="6590476" imgH="4525007" progId="Paint.Picture">
                  <p:embed/>
                  <p:pic>
                    <p:nvPicPr>
                      <p:cNvPr id="247814"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1828800"/>
                        <a:ext cx="72390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619887800"/>
      </p:ext>
    </p:extLst>
  </p:cSld>
  <p:clrMapOvr>
    <a:masterClrMapping/>
  </p:clrMapOvr>
  <p:transition spd="med">
    <p:dissolv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6" name="Rectangle 4"/>
          <p:cNvSpPr>
            <a:spLocks noGrp="1" noChangeArrowheads="1"/>
          </p:cNvSpPr>
          <p:nvPr>
            <p:ph type="title"/>
          </p:nvPr>
        </p:nvSpPr>
        <p:spPr/>
        <p:txBody>
          <a:bodyPr/>
          <a:lstStyle/>
          <a:p>
            <a:r>
              <a:rPr lang="en-US" altLang="en-US" sz="3200" b="1"/>
              <a:t>Activity Diagram: Example (7)</a:t>
            </a:r>
          </a:p>
        </p:txBody>
      </p:sp>
      <p:graphicFrame>
        <p:nvGraphicFramePr>
          <p:cNvPr id="248838" name="Object 6"/>
          <p:cNvGraphicFramePr>
            <a:graphicFrameLocks noChangeAspect="1"/>
          </p:cNvGraphicFramePr>
          <p:nvPr/>
        </p:nvGraphicFramePr>
        <p:xfrm>
          <a:off x="2667001" y="1981200"/>
          <a:ext cx="6799263" cy="3981450"/>
        </p:xfrm>
        <a:graphic>
          <a:graphicData uri="http://schemas.openxmlformats.org/presentationml/2006/ole">
            <mc:AlternateContent xmlns:mc="http://schemas.openxmlformats.org/markup-compatibility/2006">
              <mc:Choice xmlns:v="urn:schemas-microsoft-com:vml" Requires="v">
                <p:oleObj spid="_x0000_s3074" name="Bitmap Image" r:id="rId3" imgW="6800000" imgH="3982006" progId="Paint.Picture">
                  <p:embed/>
                </p:oleObj>
              </mc:Choice>
              <mc:Fallback>
                <p:oleObj name="Bitmap Image" r:id="rId3" imgW="6800000" imgH="3982006" progId="Paint.Picture">
                  <p:embed/>
                  <p:pic>
                    <p:nvPicPr>
                      <p:cNvPr id="248838"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1" y="1981200"/>
                        <a:ext cx="6799263" cy="398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67992647"/>
      </p:ext>
    </p:extLst>
  </p:cSld>
  <p:clrMapOvr>
    <a:masterClrMapping/>
  </p:clrMapOvr>
  <p:transition spd="med">
    <p:dissolve/>
  </p:transition>
</p:sld>
</file>

<file path=ppt/slides/slide1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7026" name="Rectangle 2"/>
          <p:cNvSpPr>
            <a:spLocks noGrp="1" noChangeArrowheads="1"/>
          </p:cNvSpPr>
          <p:nvPr>
            <p:ph type="body" sz="half" idx="1"/>
          </p:nvPr>
        </p:nvSpPr>
        <p:spPr>
          <a:xfrm>
            <a:off x="2971800" y="2133600"/>
            <a:ext cx="6629400" cy="3657600"/>
          </a:xfrm>
          <a:noFill/>
          <a:ln/>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0488" tIns="44450" rIns="90488" bIns="44450" rtlCol="0">
            <a:normAutofit/>
          </a:bodyPr>
          <a:lstStyle/>
          <a:p>
            <a:pPr marL="285750" indent="-285750">
              <a:lnSpc>
                <a:spcPct val="110000"/>
              </a:lnSpc>
            </a:pPr>
            <a:r>
              <a:rPr lang="en-US" altLang="en-US" sz="2400"/>
              <a:t>A swimlane specifies a locus of activities</a:t>
            </a:r>
          </a:p>
          <a:p>
            <a:pPr marL="285750" indent="-285750">
              <a:lnSpc>
                <a:spcPct val="110000"/>
              </a:lnSpc>
            </a:pPr>
            <a:r>
              <a:rPr lang="en-US" altLang="en-US" sz="2400"/>
              <a:t>To partition the activity states on an activity diagram into groups</a:t>
            </a:r>
          </a:p>
          <a:p>
            <a:pPr lvl="1">
              <a:lnSpc>
                <a:spcPct val="110000"/>
              </a:lnSpc>
            </a:pPr>
            <a:r>
              <a:rPr lang="en-US" altLang="en-US" sz="2000"/>
              <a:t>each group representing the business organization responsible for those activities</a:t>
            </a:r>
          </a:p>
          <a:p>
            <a:pPr lvl="1">
              <a:lnSpc>
                <a:spcPct val="110000"/>
              </a:lnSpc>
            </a:pPr>
            <a:r>
              <a:rPr lang="en-US" altLang="en-US" sz="2000"/>
              <a:t>each group is called a swimlane</a:t>
            </a:r>
          </a:p>
          <a:p>
            <a:pPr marL="285750" indent="-285750">
              <a:lnSpc>
                <a:spcPct val="110000"/>
              </a:lnSpc>
            </a:pPr>
            <a:r>
              <a:rPr lang="en-US" altLang="en-US" sz="2400"/>
              <a:t>Each swimlane is divided from its neighbor by a vertical solid line</a:t>
            </a:r>
          </a:p>
        </p:txBody>
      </p:sp>
      <p:sp>
        <p:nvSpPr>
          <p:cNvPr id="257028" name="Rectangle 4"/>
          <p:cNvSpPr>
            <a:spLocks noGrp="1" noChangeArrowheads="1"/>
          </p:cNvSpPr>
          <p:nvPr>
            <p:ph type="title"/>
          </p:nvPr>
        </p:nvSpPr>
        <p:spPr/>
        <p:txBody>
          <a:bodyPr/>
          <a:lstStyle/>
          <a:p>
            <a:r>
              <a:rPr lang="en-US" altLang="en-US" b="1"/>
              <a:t>Swimlanes (1)</a:t>
            </a:r>
          </a:p>
        </p:txBody>
      </p:sp>
    </p:spTree>
    <p:extLst>
      <p:ext uri="{BB962C8B-B14F-4D97-AF65-F5344CB8AC3E}">
        <p14:creationId xmlns:p14="http://schemas.microsoft.com/office/powerpoint/2010/main" val="230925666"/>
      </p:ext>
    </p:extLst>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7026">
                                            <p:txEl>
                                              <p:pRg st="0" end="0"/>
                                            </p:txEl>
                                          </p:spTgt>
                                        </p:tgtEl>
                                        <p:attrNameLst>
                                          <p:attrName>style.visibility</p:attrName>
                                        </p:attrNameLst>
                                      </p:cBhvr>
                                      <p:to>
                                        <p:strVal val="visible"/>
                                      </p:to>
                                    </p:set>
                                    <p:animEffect transition="in" filter="dissolve">
                                      <p:cBhvr>
                                        <p:cTn id="7" dur="500"/>
                                        <p:tgtEl>
                                          <p:spTgt spid="257026">
                                            <p:txEl>
                                              <p:pRg st="0" end="0"/>
                                            </p:txEl>
                                          </p:spTgt>
                                        </p:tgtEl>
                                      </p:cBhvr>
                                    </p:animEffect>
                                  </p:childTnLst>
                                  <p:subTnLst>
                                    <p:animClr clrSpc="rgb" dir="cw">
                                      <p:cBhvr override="childStyle">
                                        <p:cTn dur="1" fill="hold" display="0" masterRel="nextClick" afterEffect="1"/>
                                        <p:tgtEl>
                                          <p:spTgt spid="257026">
                                            <p:txEl>
                                              <p:pRg st="0" end="0"/>
                                            </p:txEl>
                                          </p:spTgt>
                                        </p:tgtEl>
                                        <p:attrNameLst>
                                          <p:attrName>ppt_c</p:attrName>
                                        </p:attrNameLst>
                                      </p:cBhvr>
                                      <p:to>
                                        <a:schemeClr va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57026">
                                            <p:txEl>
                                              <p:pRg st="1" end="1"/>
                                            </p:txEl>
                                          </p:spTgt>
                                        </p:tgtEl>
                                        <p:attrNameLst>
                                          <p:attrName>style.visibility</p:attrName>
                                        </p:attrNameLst>
                                      </p:cBhvr>
                                      <p:to>
                                        <p:strVal val="visible"/>
                                      </p:to>
                                    </p:set>
                                    <p:animEffect transition="in" filter="dissolve">
                                      <p:cBhvr>
                                        <p:cTn id="12" dur="500"/>
                                        <p:tgtEl>
                                          <p:spTgt spid="257026">
                                            <p:txEl>
                                              <p:pRg st="1" end="1"/>
                                            </p:txEl>
                                          </p:spTgt>
                                        </p:tgtEl>
                                      </p:cBhvr>
                                    </p:animEffect>
                                  </p:childTnLst>
                                  <p:subTnLst>
                                    <p:animClr clrSpc="rgb" dir="cw">
                                      <p:cBhvr override="childStyle">
                                        <p:cTn dur="1" fill="hold" display="0" masterRel="nextClick" afterEffect="1"/>
                                        <p:tgtEl>
                                          <p:spTgt spid="257026">
                                            <p:txEl>
                                              <p:pRg st="1" end="1"/>
                                            </p:txEl>
                                          </p:spTgt>
                                        </p:tgtEl>
                                        <p:attrNameLst>
                                          <p:attrName>ppt_c</p:attrName>
                                        </p:attrNameLst>
                                      </p:cBhvr>
                                      <p:to>
                                        <a:schemeClr val="hlink"/>
                                      </p:to>
                                    </p:animClr>
                                  </p:subTnLst>
                                </p:cTn>
                              </p:par>
                              <p:par>
                                <p:cTn id="13" presetID="9" presetClass="entr" presetSubtype="0" fill="hold" grpId="0" nodeType="withEffect">
                                  <p:stCondLst>
                                    <p:cond delay="0"/>
                                  </p:stCondLst>
                                  <p:childTnLst>
                                    <p:set>
                                      <p:cBhvr>
                                        <p:cTn id="14" dur="1" fill="hold">
                                          <p:stCondLst>
                                            <p:cond delay="0"/>
                                          </p:stCondLst>
                                        </p:cTn>
                                        <p:tgtEl>
                                          <p:spTgt spid="257026">
                                            <p:txEl>
                                              <p:pRg st="2" end="2"/>
                                            </p:txEl>
                                          </p:spTgt>
                                        </p:tgtEl>
                                        <p:attrNameLst>
                                          <p:attrName>style.visibility</p:attrName>
                                        </p:attrNameLst>
                                      </p:cBhvr>
                                      <p:to>
                                        <p:strVal val="visible"/>
                                      </p:to>
                                    </p:set>
                                    <p:animEffect transition="in" filter="dissolve">
                                      <p:cBhvr>
                                        <p:cTn id="15" dur="500"/>
                                        <p:tgtEl>
                                          <p:spTgt spid="257026">
                                            <p:txEl>
                                              <p:pRg st="2" end="2"/>
                                            </p:txEl>
                                          </p:spTgt>
                                        </p:tgtEl>
                                      </p:cBhvr>
                                    </p:animEffect>
                                  </p:childTnLst>
                                  <p:subTnLst>
                                    <p:animClr clrSpc="rgb" dir="cw">
                                      <p:cBhvr override="childStyle">
                                        <p:cTn dur="1" fill="hold" display="0" masterRel="nextClick" afterEffect="1"/>
                                        <p:tgtEl>
                                          <p:spTgt spid="257026">
                                            <p:txEl>
                                              <p:pRg st="2" end="2"/>
                                            </p:txEl>
                                          </p:spTgt>
                                        </p:tgtEl>
                                        <p:attrNameLst>
                                          <p:attrName>ppt_c</p:attrName>
                                        </p:attrNameLst>
                                      </p:cBhvr>
                                      <p:to>
                                        <a:schemeClr val="hlink"/>
                                      </p:to>
                                    </p:animClr>
                                  </p:subTnLst>
                                </p:cTn>
                              </p:par>
                              <p:par>
                                <p:cTn id="16" presetID="9" presetClass="entr" presetSubtype="0" fill="hold" grpId="0" nodeType="withEffect">
                                  <p:stCondLst>
                                    <p:cond delay="0"/>
                                  </p:stCondLst>
                                  <p:childTnLst>
                                    <p:set>
                                      <p:cBhvr>
                                        <p:cTn id="17" dur="1" fill="hold">
                                          <p:stCondLst>
                                            <p:cond delay="0"/>
                                          </p:stCondLst>
                                        </p:cTn>
                                        <p:tgtEl>
                                          <p:spTgt spid="257026">
                                            <p:txEl>
                                              <p:pRg st="3" end="3"/>
                                            </p:txEl>
                                          </p:spTgt>
                                        </p:tgtEl>
                                        <p:attrNameLst>
                                          <p:attrName>style.visibility</p:attrName>
                                        </p:attrNameLst>
                                      </p:cBhvr>
                                      <p:to>
                                        <p:strVal val="visible"/>
                                      </p:to>
                                    </p:set>
                                    <p:animEffect transition="in" filter="dissolve">
                                      <p:cBhvr>
                                        <p:cTn id="18" dur="500"/>
                                        <p:tgtEl>
                                          <p:spTgt spid="257026">
                                            <p:txEl>
                                              <p:pRg st="3" end="3"/>
                                            </p:txEl>
                                          </p:spTgt>
                                        </p:tgtEl>
                                      </p:cBhvr>
                                    </p:animEffect>
                                  </p:childTnLst>
                                  <p:subTnLst>
                                    <p:animClr clrSpc="rgb" dir="cw">
                                      <p:cBhvr override="childStyle">
                                        <p:cTn dur="1" fill="hold" display="0" masterRel="nextClick" afterEffect="1"/>
                                        <p:tgtEl>
                                          <p:spTgt spid="257026">
                                            <p:txEl>
                                              <p:pRg st="3" end="3"/>
                                            </p:txEl>
                                          </p:spTgt>
                                        </p:tgtEl>
                                        <p:attrNameLst>
                                          <p:attrName>ppt_c</p:attrName>
                                        </p:attrNameLst>
                                      </p:cBhvr>
                                      <p:to>
                                        <a:schemeClr val="hlink"/>
                                      </p:to>
                                    </p:animClr>
                                  </p:sub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57026">
                                            <p:txEl>
                                              <p:pRg st="4" end="4"/>
                                            </p:txEl>
                                          </p:spTgt>
                                        </p:tgtEl>
                                        <p:attrNameLst>
                                          <p:attrName>style.visibility</p:attrName>
                                        </p:attrNameLst>
                                      </p:cBhvr>
                                      <p:to>
                                        <p:strVal val="visible"/>
                                      </p:to>
                                    </p:set>
                                    <p:animEffect transition="in" filter="dissolve">
                                      <p:cBhvr>
                                        <p:cTn id="23" dur="500"/>
                                        <p:tgtEl>
                                          <p:spTgt spid="257026">
                                            <p:txEl>
                                              <p:pRg st="4" end="4"/>
                                            </p:txEl>
                                          </p:spTgt>
                                        </p:tgtEl>
                                      </p:cBhvr>
                                    </p:animEffect>
                                  </p:childTnLst>
                                  <p:subTnLst>
                                    <p:animClr clrSpc="rgb" dir="cw">
                                      <p:cBhvr override="childStyle">
                                        <p:cTn dur="1" fill="hold" display="0" masterRel="nextClick" afterEffect="1"/>
                                        <p:tgtEl>
                                          <p:spTgt spid="257026">
                                            <p:txEl>
                                              <p:pRg st="4" end="4"/>
                                            </p:txEl>
                                          </p:spTgt>
                                        </p:tgtEl>
                                        <p:attrNameLst>
                                          <p:attrName>ppt_c</p:attrName>
                                        </p:attrNameLst>
                                      </p:cBhvr>
                                      <p:to>
                                        <a:schemeClr va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26" grpId="0" build="p" autoUpdateAnimBg="0"/>
    </p:bldLst>
  </p:timing>
</p:sld>
</file>

<file path=ppt/slides/slide1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8050" name="Rectangle 2"/>
          <p:cNvSpPr>
            <a:spLocks noGrp="1" noChangeArrowheads="1"/>
          </p:cNvSpPr>
          <p:nvPr>
            <p:ph type="body" sz="half" idx="1"/>
          </p:nvPr>
        </p:nvSpPr>
        <p:spPr>
          <a:xfrm>
            <a:off x="2971800" y="2133600"/>
            <a:ext cx="6934200" cy="3657600"/>
          </a:xfrm>
          <a:noFill/>
          <a:ln/>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0488" tIns="44450" rIns="90488" bIns="44450" rtlCol="0">
            <a:normAutofit lnSpcReduction="10000"/>
          </a:bodyPr>
          <a:lstStyle/>
          <a:p>
            <a:pPr marL="285750" indent="-285750">
              <a:lnSpc>
                <a:spcPct val="110000"/>
              </a:lnSpc>
            </a:pPr>
            <a:r>
              <a:rPr lang="en-US" altLang="en-US" sz="2400"/>
              <a:t>Each swimlane has a name unique within its diagram</a:t>
            </a:r>
          </a:p>
          <a:p>
            <a:pPr marL="285750" indent="-285750">
              <a:lnSpc>
                <a:spcPct val="110000"/>
              </a:lnSpc>
            </a:pPr>
            <a:r>
              <a:rPr lang="en-US" altLang="en-US" sz="2400"/>
              <a:t>Each swimlane may represent some real-world entity</a:t>
            </a:r>
          </a:p>
          <a:p>
            <a:pPr marL="285750" indent="-285750">
              <a:lnSpc>
                <a:spcPct val="110000"/>
              </a:lnSpc>
            </a:pPr>
            <a:r>
              <a:rPr lang="en-US" altLang="en-US" sz="2400"/>
              <a:t>Each swimlane may be implemented by one or more classes</a:t>
            </a:r>
          </a:p>
          <a:p>
            <a:pPr marL="285750" indent="-285750">
              <a:lnSpc>
                <a:spcPct val="110000"/>
              </a:lnSpc>
            </a:pPr>
            <a:r>
              <a:rPr lang="en-US" altLang="en-US" sz="2400"/>
              <a:t>Every activity belongs to exactly one swimlane, but transitions may cross lanes</a:t>
            </a:r>
          </a:p>
        </p:txBody>
      </p:sp>
      <p:sp>
        <p:nvSpPr>
          <p:cNvPr id="258052" name="Rectangle 4"/>
          <p:cNvSpPr>
            <a:spLocks noGrp="1" noChangeArrowheads="1"/>
          </p:cNvSpPr>
          <p:nvPr>
            <p:ph type="title"/>
          </p:nvPr>
        </p:nvSpPr>
        <p:spPr/>
        <p:txBody>
          <a:bodyPr/>
          <a:lstStyle/>
          <a:p>
            <a:r>
              <a:rPr lang="en-US" altLang="en-US" b="1"/>
              <a:t>Swimlanes (2)</a:t>
            </a:r>
          </a:p>
        </p:txBody>
      </p:sp>
    </p:spTree>
    <p:extLst>
      <p:ext uri="{BB962C8B-B14F-4D97-AF65-F5344CB8AC3E}">
        <p14:creationId xmlns:p14="http://schemas.microsoft.com/office/powerpoint/2010/main" val="2039234078"/>
      </p:ext>
    </p:extLst>
  </p:cSld>
  <p:clrMapOvr>
    <a:masterClrMapping/>
  </p:clrMapOvr>
  <p:transition spd="med">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8050">
                                            <p:txEl>
                                              <p:pRg st="0" end="0"/>
                                            </p:txEl>
                                          </p:spTgt>
                                        </p:tgtEl>
                                        <p:attrNameLst>
                                          <p:attrName>style.visibility</p:attrName>
                                        </p:attrNameLst>
                                      </p:cBhvr>
                                      <p:to>
                                        <p:strVal val="visible"/>
                                      </p:to>
                                    </p:set>
                                    <p:animEffect transition="in" filter="dissolve">
                                      <p:cBhvr>
                                        <p:cTn id="7" dur="500"/>
                                        <p:tgtEl>
                                          <p:spTgt spid="258050">
                                            <p:txEl>
                                              <p:pRg st="0" end="0"/>
                                            </p:txEl>
                                          </p:spTgt>
                                        </p:tgtEl>
                                      </p:cBhvr>
                                    </p:animEffect>
                                  </p:childTnLst>
                                  <p:subTnLst>
                                    <p:animClr clrSpc="rgb" dir="cw">
                                      <p:cBhvr override="childStyle">
                                        <p:cTn dur="1" fill="hold" display="0" masterRel="nextClick" afterEffect="1"/>
                                        <p:tgtEl>
                                          <p:spTgt spid="258050">
                                            <p:txEl>
                                              <p:pRg st="0" end="0"/>
                                            </p:txEl>
                                          </p:spTgt>
                                        </p:tgtEl>
                                        <p:attrNameLst>
                                          <p:attrName>ppt_c</p:attrName>
                                        </p:attrNameLst>
                                      </p:cBhvr>
                                      <p:to>
                                        <a:schemeClr val="hlink"/>
                                      </p:to>
                                    </p:animClr>
                                  </p:sub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58050">
                                            <p:txEl>
                                              <p:pRg st="1" end="1"/>
                                            </p:txEl>
                                          </p:spTgt>
                                        </p:tgtEl>
                                        <p:attrNameLst>
                                          <p:attrName>style.visibility</p:attrName>
                                        </p:attrNameLst>
                                      </p:cBhvr>
                                      <p:to>
                                        <p:strVal val="visible"/>
                                      </p:to>
                                    </p:set>
                                    <p:animEffect transition="in" filter="dissolve">
                                      <p:cBhvr>
                                        <p:cTn id="12" dur="500"/>
                                        <p:tgtEl>
                                          <p:spTgt spid="258050">
                                            <p:txEl>
                                              <p:pRg st="1" end="1"/>
                                            </p:txEl>
                                          </p:spTgt>
                                        </p:tgtEl>
                                      </p:cBhvr>
                                    </p:animEffect>
                                  </p:childTnLst>
                                  <p:subTnLst>
                                    <p:animClr clrSpc="rgb" dir="cw">
                                      <p:cBhvr override="childStyle">
                                        <p:cTn dur="1" fill="hold" display="0" masterRel="nextClick" afterEffect="1"/>
                                        <p:tgtEl>
                                          <p:spTgt spid="258050">
                                            <p:txEl>
                                              <p:pRg st="1" end="1"/>
                                            </p:txEl>
                                          </p:spTgt>
                                        </p:tgtEl>
                                        <p:attrNameLst>
                                          <p:attrName>ppt_c</p:attrName>
                                        </p:attrNameLst>
                                      </p:cBhvr>
                                      <p:to>
                                        <a:schemeClr val="hlink"/>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58050">
                                            <p:txEl>
                                              <p:pRg st="2" end="2"/>
                                            </p:txEl>
                                          </p:spTgt>
                                        </p:tgtEl>
                                        <p:attrNameLst>
                                          <p:attrName>style.visibility</p:attrName>
                                        </p:attrNameLst>
                                      </p:cBhvr>
                                      <p:to>
                                        <p:strVal val="visible"/>
                                      </p:to>
                                    </p:set>
                                    <p:animEffect transition="in" filter="dissolve">
                                      <p:cBhvr>
                                        <p:cTn id="17" dur="500"/>
                                        <p:tgtEl>
                                          <p:spTgt spid="258050">
                                            <p:txEl>
                                              <p:pRg st="2" end="2"/>
                                            </p:txEl>
                                          </p:spTgt>
                                        </p:tgtEl>
                                      </p:cBhvr>
                                    </p:animEffect>
                                  </p:childTnLst>
                                  <p:subTnLst>
                                    <p:animClr clrSpc="rgb" dir="cw">
                                      <p:cBhvr override="childStyle">
                                        <p:cTn dur="1" fill="hold" display="0" masterRel="nextClick" afterEffect="1"/>
                                        <p:tgtEl>
                                          <p:spTgt spid="258050">
                                            <p:txEl>
                                              <p:pRg st="2" end="2"/>
                                            </p:txEl>
                                          </p:spTgt>
                                        </p:tgtEl>
                                        <p:attrNameLst>
                                          <p:attrName>ppt_c</p:attrName>
                                        </p:attrNameLst>
                                      </p:cBhvr>
                                      <p:to>
                                        <a:schemeClr val="hlink"/>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58050">
                                            <p:txEl>
                                              <p:pRg st="3" end="3"/>
                                            </p:txEl>
                                          </p:spTgt>
                                        </p:tgtEl>
                                        <p:attrNameLst>
                                          <p:attrName>style.visibility</p:attrName>
                                        </p:attrNameLst>
                                      </p:cBhvr>
                                      <p:to>
                                        <p:strVal val="visible"/>
                                      </p:to>
                                    </p:set>
                                    <p:animEffect transition="in" filter="dissolve">
                                      <p:cBhvr>
                                        <p:cTn id="22" dur="500"/>
                                        <p:tgtEl>
                                          <p:spTgt spid="258050">
                                            <p:txEl>
                                              <p:pRg st="3" end="3"/>
                                            </p:txEl>
                                          </p:spTgt>
                                        </p:tgtEl>
                                      </p:cBhvr>
                                    </p:animEffect>
                                  </p:childTnLst>
                                  <p:subTnLst>
                                    <p:animClr clrSpc="rgb" dir="cw">
                                      <p:cBhvr override="childStyle">
                                        <p:cTn dur="1" fill="hold" display="0" masterRel="nextClick" afterEffect="1"/>
                                        <p:tgtEl>
                                          <p:spTgt spid="258050">
                                            <p:txEl>
                                              <p:pRg st="3" end="3"/>
                                            </p:txEl>
                                          </p:spTgt>
                                        </p:tgtEl>
                                        <p:attrNameLst>
                                          <p:attrName>ppt_c</p:attrName>
                                        </p:attrNameLst>
                                      </p:cBhvr>
                                      <p:to>
                                        <a:schemeClr va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50"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DCC23-F7A2-40F9-A964-17E9F00F23B4}"/>
              </a:ext>
            </a:extLst>
          </p:cNvPr>
          <p:cNvSpPr>
            <a:spLocks noGrp="1"/>
          </p:cNvSpPr>
          <p:nvPr>
            <p:ph type="title"/>
          </p:nvPr>
        </p:nvSpPr>
        <p:spPr/>
        <p:txBody>
          <a:bodyPr/>
          <a:lstStyle/>
          <a:p>
            <a:r>
              <a:rPr lang="en-US" dirty="0"/>
              <a:t>Burn Down Charts</a:t>
            </a:r>
          </a:p>
        </p:txBody>
      </p:sp>
      <p:pic>
        <p:nvPicPr>
          <p:cNvPr id="2050" name="Picture 2" descr="Image result for jira burn down chart">
            <a:extLst>
              <a:ext uri="{FF2B5EF4-FFF2-40B4-BE49-F238E27FC236}">
                <a16:creationId xmlns:a16="http://schemas.microsoft.com/office/drawing/2014/main" id="{B3837696-81C5-4273-8997-80E4C298D2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392" y="1540523"/>
            <a:ext cx="9963828" cy="4595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114134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6" name="Rectangle 4"/>
          <p:cNvSpPr>
            <a:spLocks noGrp="1" noChangeArrowheads="1"/>
          </p:cNvSpPr>
          <p:nvPr>
            <p:ph type="title"/>
          </p:nvPr>
        </p:nvSpPr>
        <p:spPr/>
        <p:txBody>
          <a:bodyPr/>
          <a:lstStyle/>
          <a:p>
            <a:r>
              <a:rPr lang="en-US" altLang="en-US" sz="3200" b="1"/>
              <a:t>Activity Diagram: Example (8)</a:t>
            </a:r>
          </a:p>
        </p:txBody>
      </p:sp>
      <p:pic>
        <p:nvPicPr>
          <p:cNvPr id="259078" name="Picture 6" descr="C:\fpuser\startup\wei yee\activitydiagram.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1951039"/>
            <a:ext cx="6324600" cy="438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842713"/>
      </p:ext>
    </p:extLst>
  </p:cSld>
  <p:clrMapOvr>
    <a:masterClrMapping/>
  </p:clrMapOvr>
  <p:transition spd="med">
    <p:dissolv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100" name="Rectangle 4"/>
          <p:cNvSpPr>
            <a:spLocks noGrp="1" noChangeArrowheads="1"/>
          </p:cNvSpPr>
          <p:nvPr>
            <p:ph type="title"/>
          </p:nvPr>
        </p:nvSpPr>
        <p:spPr/>
        <p:txBody>
          <a:bodyPr/>
          <a:lstStyle/>
          <a:p>
            <a:r>
              <a:rPr lang="en-US" altLang="en-US" sz="3200" b="1"/>
              <a:t>Activity Diagram: Example (9)</a:t>
            </a:r>
          </a:p>
        </p:txBody>
      </p:sp>
      <p:graphicFrame>
        <p:nvGraphicFramePr>
          <p:cNvPr id="260102" name="Object 6"/>
          <p:cNvGraphicFramePr>
            <a:graphicFrameLocks noChangeAspect="1"/>
          </p:cNvGraphicFramePr>
          <p:nvPr/>
        </p:nvGraphicFramePr>
        <p:xfrm>
          <a:off x="1981200" y="1905000"/>
          <a:ext cx="7772400" cy="4572000"/>
        </p:xfrm>
        <a:graphic>
          <a:graphicData uri="http://schemas.openxmlformats.org/presentationml/2006/ole">
            <mc:AlternateContent xmlns:mc="http://schemas.openxmlformats.org/markup-compatibility/2006">
              <mc:Choice xmlns:v="urn:schemas-microsoft-com:vml" Requires="v">
                <p:oleObj spid="_x0000_s4098" name="Bitmap Image" r:id="rId3" imgW="6961905" imgH="3438095" progId="Paint.Picture">
                  <p:embed/>
                </p:oleObj>
              </mc:Choice>
              <mc:Fallback>
                <p:oleObj name="Bitmap Image" r:id="rId3" imgW="6961905" imgH="3438095" progId="Paint.Picture">
                  <p:embed/>
                  <p:pic>
                    <p:nvPicPr>
                      <p:cNvPr id="260102"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1905000"/>
                        <a:ext cx="77724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133388017"/>
      </p:ext>
    </p:extLst>
  </p:cSld>
  <p:clrMapOvr>
    <a:masterClrMapping/>
  </p:clrMapOvr>
  <p:transition spd="med">
    <p:dissolv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3B5A0-2377-4266-B87C-E87C8DC6217B}"/>
              </a:ext>
            </a:extLst>
          </p:cNvPr>
          <p:cNvSpPr>
            <a:spLocks noGrp="1"/>
          </p:cNvSpPr>
          <p:nvPr>
            <p:ph type="title"/>
          </p:nvPr>
        </p:nvSpPr>
        <p:spPr/>
        <p:txBody>
          <a:bodyPr/>
          <a:lstStyle/>
          <a:p>
            <a:r>
              <a:rPr lang="en-US" dirty="0"/>
              <a:t>Jira</a:t>
            </a:r>
          </a:p>
        </p:txBody>
      </p:sp>
      <p:pic>
        <p:nvPicPr>
          <p:cNvPr id="5" name="Content Placeholder 4">
            <a:extLst>
              <a:ext uri="{FF2B5EF4-FFF2-40B4-BE49-F238E27FC236}">
                <a16:creationId xmlns:a16="http://schemas.microsoft.com/office/drawing/2014/main" id="{1562B808-AA7E-4EFB-A18A-1A6DEB2E9DBA}"/>
              </a:ext>
            </a:extLst>
          </p:cNvPr>
          <p:cNvPicPr>
            <a:picLocks noGrp="1" noChangeAspect="1"/>
          </p:cNvPicPr>
          <p:nvPr>
            <p:ph idx="1"/>
          </p:nvPr>
        </p:nvPicPr>
        <p:blipFill>
          <a:blip r:embed="rId2"/>
          <a:stretch>
            <a:fillRect/>
          </a:stretch>
        </p:blipFill>
        <p:spPr>
          <a:xfrm>
            <a:off x="4178300" y="2343150"/>
            <a:ext cx="3895725" cy="3028950"/>
          </a:xfrm>
        </p:spPr>
      </p:pic>
    </p:spTree>
    <p:extLst>
      <p:ext uri="{BB962C8B-B14F-4D97-AF65-F5344CB8AC3E}">
        <p14:creationId xmlns:p14="http://schemas.microsoft.com/office/powerpoint/2010/main" val="30447594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5E948-A2D8-4287-AF53-E4D3E18F0CEB}"/>
              </a:ext>
            </a:extLst>
          </p:cNvPr>
          <p:cNvSpPr>
            <a:spLocks noGrp="1"/>
          </p:cNvSpPr>
          <p:nvPr>
            <p:ph type="title"/>
          </p:nvPr>
        </p:nvSpPr>
        <p:spPr/>
        <p:txBody>
          <a:bodyPr/>
          <a:lstStyle/>
          <a:p>
            <a:r>
              <a:rPr lang="en-US" dirty="0"/>
              <a:t>Jira Reports</a:t>
            </a:r>
          </a:p>
        </p:txBody>
      </p:sp>
      <p:pic>
        <p:nvPicPr>
          <p:cNvPr id="5" name="Content Placeholder 4">
            <a:extLst>
              <a:ext uri="{FF2B5EF4-FFF2-40B4-BE49-F238E27FC236}">
                <a16:creationId xmlns:a16="http://schemas.microsoft.com/office/drawing/2014/main" id="{834D75AE-3D0D-4217-8A11-3E2D39BFF468}"/>
              </a:ext>
            </a:extLst>
          </p:cNvPr>
          <p:cNvPicPr>
            <a:picLocks noGrp="1" noChangeAspect="1"/>
          </p:cNvPicPr>
          <p:nvPr>
            <p:ph idx="1"/>
          </p:nvPr>
        </p:nvPicPr>
        <p:blipFill>
          <a:blip r:embed="rId2"/>
          <a:stretch>
            <a:fillRect/>
          </a:stretch>
        </p:blipFill>
        <p:spPr>
          <a:xfrm>
            <a:off x="3044825" y="2100263"/>
            <a:ext cx="6162675" cy="3514725"/>
          </a:xfrm>
        </p:spPr>
      </p:pic>
    </p:spTree>
    <p:extLst>
      <p:ext uri="{BB962C8B-B14F-4D97-AF65-F5344CB8AC3E}">
        <p14:creationId xmlns:p14="http://schemas.microsoft.com/office/powerpoint/2010/main" val="14307289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EFE33-4100-4ED6-9F83-5927ABEA7EC5}"/>
              </a:ext>
            </a:extLst>
          </p:cNvPr>
          <p:cNvSpPr>
            <a:spLocks noGrp="1"/>
          </p:cNvSpPr>
          <p:nvPr>
            <p:ph type="title"/>
          </p:nvPr>
        </p:nvSpPr>
        <p:spPr/>
        <p:txBody>
          <a:bodyPr/>
          <a:lstStyle/>
          <a:p>
            <a:r>
              <a:rPr lang="en-US" dirty="0"/>
              <a:t>GitHub Issues</a:t>
            </a:r>
          </a:p>
        </p:txBody>
      </p:sp>
      <p:pic>
        <p:nvPicPr>
          <p:cNvPr id="4098" name="Picture 2" descr="Managing projects with GitHUb Issues">
            <a:extLst>
              <a:ext uri="{FF2B5EF4-FFF2-40B4-BE49-F238E27FC236}">
                <a16:creationId xmlns:a16="http://schemas.microsoft.com/office/drawing/2014/main" id="{17FD090D-9F4C-4AFB-BFA5-ABE0F691D99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28736" y="1846263"/>
            <a:ext cx="5994854"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96813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Modeling </a:t>
            </a:r>
            <a:r>
              <a:rPr lang="en-US"/>
              <a:t>with Unified </a:t>
            </a:r>
            <a:r>
              <a:rPr lang="en-US" dirty="0"/>
              <a:t>Modeling Language (UML)</a:t>
            </a:r>
          </a:p>
        </p:txBody>
      </p:sp>
      <p:sp>
        <p:nvSpPr>
          <p:cNvPr id="3" name="Subtitle 2"/>
          <p:cNvSpPr>
            <a:spLocks noGrp="1"/>
          </p:cNvSpPr>
          <p:nvPr>
            <p:ph type="subTitle" idx="1"/>
          </p:nvPr>
        </p:nvSpPr>
        <p:spPr/>
        <p:txBody>
          <a:bodyPr/>
          <a:lstStyle/>
          <a:p>
            <a:r>
              <a:rPr lang="en-US" dirty="0"/>
              <a:t>COP 4331</a:t>
            </a:r>
          </a:p>
          <a:p>
            <a:r>
              <a:rPr lang="en-US" dirty="0"/>
              <a:t>University of Central Florida</a:t>
            </a:r>
          </a:p>
          <a:p>
            <a:r>
              <a:rPr lang="en-US" dirty="0"/>
              <a:t>Rick Leinecker</a:t>
            </a:r>
          </a:p>
        </p:txBody>
      </p:sp>
    </p:spTree>
    <p:extLst>
      <p:ext uri="{BB962C8B-B14F-4D97-AF65-F5344CB8AC3E}">
        <p14:creationId xmlns:p14="http://schemas.microsoft.com/office/powerpoint/2010/main" val="1166340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52B0A-A6FF-4761-84B7-70D48BB27813}"/>
              </a:ext>
            </a:extLst>
          </p:cNvPr>
          <p:cNvSpPr>
            <a:spLocks noGrp="1"/>
          </p:cNvSpPr>
          <p:nvPr>
            <p:ph type="title"/>
          </p:nvPr>
        </p:nvSpPr>
        <p:spPr/>
        <p:txBody>
          <a:bodyPr/>
          <a:lstStyle/>
          <a:p>
            <a:r>
              <a:rPr lang="en-US" dirty="0"/>
              <a:t>Gantt Charts</a:t>
            </a:r>
          </a:p>
        </p:txBody>
      </p:sp>
      <p:sp>
        <p:nvSpPr>
          <p:cNvPr id="3" name="Content Placeholder 2">
            <a:extLst>
              <a:ext uri="{FF2B5EF4-FFF2-40B4-BE49-F238E27FC236}">
                <a16:creationId xmlns:a16="http://schemas.microsoft.com/office/drawing/2014/main" id="{3C59DB27-5FFE-4A20-AE45-FC60E022EF72}"/>
              </a:ext>
            </a:extLst>
          </p:cNvPr>
          <p:cNvSpPr>
            <a:spLocks noGrp="1"/>
          </p:cNvSpPr>
          <p:nvPr>
            <p:ph idx="1"/>
          </p:nvPr>
        </p:nvSpPr>
        <p:spPr>
          <a:xfrm>
            <a:off x="838200" y="1825624"/>
            <a:ext cx="10515600" cy="4870739"/>
          </a:xfrm>
        </p:spPr>
        <p:txBody>
          <a:bodyPr>
            <a:normAutofit fontScale="92500" lnSpcReduction="10000"/>
          </a:bodyPr>
          <a:lstStyle/>
          <a:p>
            <a:r>
              <a:rPr lang="en-US" dirty="0"/>
              <a:t>A Gantt chart, commonly used in project management, is one of the most popular and useful ways of showing activities (tasks or events) displayed against time. </a:t>
            </a:r>
          </a:p>
          <a:p>
            <a:r>
              <a:rPr lang="en-US" dirty="0"/>
              <a:t>On the left of the chart is a list of the activities and along the top is a suitable time scale. </a:t>
            </a:r>
          </a:p>
          <a:p>
            <a:r>
              <a:rPr lang="en-US" dirty="0"/>
              <a:t>Each activity is represented by a bar; the position and length of the bar reflects the start date, duration and end date of the activity. </a:t>
            </a:r>
          </a:p>
          <a:p>
            <a:r>
              <a:rPr lang="en-US" dirty="0"/>
              <a:t>This allows you to see at a glance:</a:t>
            </a:r>
          </a:p>
          <a:p>
            <a:pPr lvl="1"/>
            <a:r>
              <a:rPr lang="en-US" dirty="0"/>
              <a:t>What the various activities are</a:t>
            </a:r>
          </a:p>
          <a:p>
            <a:pPr lvl="1"/>
            <a:r>
              <a:rPr lang="en-US" dirty="0"/>
              <a:t>When each activity begins and ends</a:t>
            </a:r>
          </a:p>
          <a:p>
            <a:pPr lvl="1"/>
            <a:r>
              <a:rPr lang="en-US" dirty="0"/>
              <a:t>How long each activity is scheduled to last</a:t>
            </a:r>
          </a:p>
          <a:p>
            <a:pPr lvl="1"/>
            <a:r>
              <a:rPr lang="en-US" dirty="0"/>
              <a:t>Where activities overlap with other activities, and by how much</a:t>
            </a:r>
          </a:p>
          <a:p>
            <a:pPr lvl="1"/>
            <a:r>
              <a:rPr lang="en-US" dirty="0"/>
              <a:t>The start and end date of the whole project</a:t>
            </a:r>
          </a:p>
        </p:txBody>
      </p:sp>
    </p:spTree>
    <p:extLst>
      <p:ext uri="{BB962C8B-B14F-4D97-AF65-F5344CB8AC3E}">
        <p14:creationId xmlns:p14="http://schemas.microsoft.com/office/powerpoint/2010/main" val="37891603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Model Your Applications?</a:t>
            </a:r>
          </a:p>
        </p:txBody>
      </p:sp>
      <p:sp>
        <p:nvSpPr>
          <p:cNvPr id="3" name="Content Placeholder 2"/>
          <p:cNvSpPr>
            <a:spLocks noGrp="1"/>
          </p:cNvSpPr>
          <p:nvPr>
            <p:ph idx="1"/>
          </p:nvPr>
        </p:nvSpPr>
        <p:spPr/>
        <p:txBody>
          <a:bodyPr/>
          <a:lstStyle/>
          <a:p>
            <a:r>
              <a:rPr lang="en-US" dirty="0"/>
              <a:t>Creating models helps to solidify design goals.</a:t>
            </a:r>
          </a:p>
          <a:p>
            <a:r>
              <a:rPr lang="en-US" dirty="0"/>
              <a:t>Provides design agreement amongst development teams.</a:t>
            </a:r>
          </a:p>
          <a:p>
            <a:endParaRPr lang="en-US" dirty="0"/>
          </a:p>
          <a:p>
            <a:r>
              <a:rPr lang="en-US" dirty="0"/>
              <a:t>Allows better communication with stakeholders with different points of view and communications.</a:t>
            </a:r>
          </a:p>
          <a:p>
            <a:r>
              <a:rPr lang="en-US" dirty="0"/>
              <a:t>A visual model can bridge the gap and provide a common understanding of a project.</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129446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UML Types</a:t>
            </a:r>
          </a:p>
        </p:txBody>
      </p:sp>
      <p:sp>
        <p:nvSpPr>
          <p:cNvPr id="3" name="Content Placeholder 2"/>
          <p:cNvSpPr>
            <a:spLocks noGrp="1"/>
          </p:cNvSpPr>
          <p:nvPr>
            <p:ph idx="1"/>
          </p:nvPr>
        </p:nvSpPr>
        <p:spPr/>
        <p:txBody>
          <a:bodyPr/>
          <a:lstStyle/>
          <a:p>
            <a:r>
              <a:rPr lang="en-US" dirty="0"/>
              <a:t>Use Case Diagrams</a:t>
            </a:r>
          </a:p>
          <a:p>
            <a:r>
              <a:rPr lang="en-US" dirty="0"/>
              <a:t>Class Diagram</a:t>
            </a:r>
          </a:p>
          <a:p>
            <a:r>
              <a:rPr lang="en-US" dirty="0"/>
              <a:t>Sequence Diagram</a:t>
            </a:r>
          </a:p>
          <a:p>
            <a:r>
              <a:rPr lang="en-US" dirty="0"/>
              <a:t>Activity Diagram</a:t>
            </a:r>
          </a:p>
          <a:p>
            <a:endParaRPr lang="en-US" dirty="0"/>
          </a:p>
          <a:p>
            <a:r>
              <a:rPr lang="en-US" dirty="0"/>
              <a:t>State Machine			Object Diagram		Profile</a:t>
            </a:r>
          </a:p>
          <a:p>
            <a:r>
              <a:rPr lang="en-US" dirty="0"/>
              <a:t>Timing Diagram			Component Diagram	Package</a:t>
            </a:r>
          </a:p>
          <a:p>
            <a:r>
              <a:rPr lang="en-US" dirty="0"/>
              <a:t>Communication Diagram	Composite Structure	Deployment</a:t>
            </a:r>
          </a:p>
        </p:txBody>
      </p:sp>
    </p:spTree>
    <p:extLst>
      <p:ext uri="{BB962C8B-B14F-4D97-AF65-F5344CB8AC3E}">
        <p14:creationId xmlns:p14="http://schemas.microsoft.com/office/powerpoint/2010/main" val="40542849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B815F-A02B-45F4-8A93-D728BE645049}"/>
              </a:ext>
            </a:extLst>
          </p:cNvPr>
          <p:cNvSpPr>
            <a:spLocks noGrp="1"/>
          </p:cNvSpPr>
          <p:nvPr>
            <p:ph type="title"/>
          </p:nvPr>
        </p:nvSpPr>
        <p:spPr/>
        <p:txBody>
          <a:bodyPr/>
          <a:lstStyle/>
          <a:p>
            <a:r>
              <a:rPr lang="en-US" dirty="0"/>
              <a:t>Non-UML Diagrams Important for this Course</a:t>
            </a:r>
          </a:p>
        </p:txBody>
      </p:sp>
      <p:sp>
        <p:nvSpPr>
          <p:cNvPr id="3" name="Content Placeholder 2">
            <a:extLst>
              <a:ext uri="{FF2B5EF4-FFF2-40B4-BE49-F238E27FC236}">
                <a16:creationId xmlns:a16="http://schemas.microsoft.com/office/drawing/2014/main" id="{37ECE8DA-1147-49AA-B9A0-DA08828ECD9C}"/>
              </a:ext>
            </a:extLst>
          </p:cNvPr>
          <p:cNvSpPr>
            <a:spLocks noGrp="1"/>
          </p:cNvSpPr>
          <p:nvPr>
            <p:ph idx="1"/>
          </p:nvPr>
        </p:nvSpPr>
        <p:spPr/>
        <p:txBody>
          <a:bodyPr/>
          <a:lstStyle/>
          <a:p>
            <a:r>
              <a:rPr lang="en-US" dirty="0"/>
              <a:t>Entity Relation Diagram</a:t>
            </a:r>
          </a:p>
          <a:p>
            <a:r>
              <a:rPr lang="en-US" dirty="0"/>
              <a:t>Gantt Chart</a:t>
            </a:r>
          </a:p>
          <a:p>
            <a:r>
              <a:rPr lang="en-US" dirty="0"/>
              <a:t>For Agile: Burn Down Charts</a:t>
            </a:r>
          </a:p>
          <a:p>
            <a:endParaRPr lang="en-US" dirty="0"/>
          </a:p>
        </p:txBody>
      </p:sp>
    </p:spTree>
    <p:extLst>
      <p:ext uri="{BB962C8B-B14F-4D97-AF65-F5344CB8AC3E}">
        <p14:creationId xmlns:p14="http://schemas.microsoft.com/office/powerpoint/2010/main" val="604434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Diagrams</a:t>
            </a:r>
          </a:p>
        </p:txBody>
      </p:sp>
      <p:sp>
        <p:nvSpPr>
          <p:cNvPr id="3" name="Content Placeholder 2"/>
          <p:cNvSpPr>
            <a:spLocks noGrp="1"/>
          </p:cNvSpPr>
          <p:nvPr>
            <p:ph idx="1"/>
          </p:nvPr>
        </p:nvSpPr>
        <p:spPr/>
        <p:txBody>
          <a:bodyPr/>
          <a:lstStyle/>
          <a:p>
            <a:r>
              <a:rPr lang="en-US" dirty="0"/>
              <a:t>Use Case Diagrams provide a high-level snapshot of an application.</a:t>
            </a:r>
          </a:p>
          <a:p>
            <a:r>
              <a:rPr lang="en-US" dirty="0"/>
              <a:t>Complex applications require multiple Use Case Diagrams, which can be displayed as hierarchical diagrams.</a:t>
            </a:r>
          </a:p>
          <a:p>
            <a:r>
              <a:rPr lang="en-US" dirty="0"/>
              <a:t>These UML types are usually the best way to start when you are preparing to communicate with a wide variety of stakeholders.</a:t>
            </a:r>
          </a:p>
          <a:p>
            <a:endParaRPr lang="en-US" dirty="0"/>
          </a:p>
        </p:txBody>
      </p:sp>
    </p:spTree>
    <p:extLst>
      <p:ext uri="{BB962C8B-B14F-4D97-AF65-F5344CB8AC3E}">
        <p14:creationId xmlns:p14="http://schemas.microsoft.com/office/powerpoint/2010/main" val="11787094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Boundaries</a:t>
            </a:r>
          </a:p>
        </p:txBody>
      </p:sp>
      <p:sp>
        <p:nvSpPr>
          <p:cNvPr id="3" name="Content Placeholder 2"/>
          <p:cNvSpPr>
            <a:spLocks noGrp="1"/>
          </p:cNvSpPr>
          <p:nvPr>
            <p:ph idx="1"/>
          </p:nvPr>
        </p:nvSpPr>
        <p:spPr>
          <a:xfrm>
            <a:off x="751742" y="1419225"/>
            <a:ext cx="10515600" cy="4351338"/>
          </a:xfrm>
        </p:spPr>
        <p:txBody>
          <a:bodyPr/>
          <a:lstStyle/>
          <a:p>
            <a:r>
              <a:rPr lang="en-US" dirty="0"/>
              <a:t>Use Case Diagrams start with a boundary</a:t>
            </a:r>
          </a:p>
        </p:txBody>
      </p:sp>
      <p:sp>
        <p:nvSpPr>
          <p:cNvPr id="4" name="Rectangle 3"/>
          <p:cNvSpPr/>
          <p:nvPr/>
        </p:nvSpPr>
        <p:spPr>
          <a:xfrm>
            <a:off x="1512277" y="2373746"/>
            <a:ext cx="8994531" cy="4230254"/>
          </a:xfrm>
          <a:prstGeom prst="rect">
            <a:avLst/>
          </a:prstGeom>
          <a:solidFill>
            <a:schemeClr val="accent1">
              <a:lumMod val="20000"/>
              <a:lumOff val="8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15457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Actors</a:t>
            </a:r>
          </a:p>
        </p:txBody>
      </p:sp>
      <p:sp>
        <p:nvSpPr>
          <p:cNvPr id="3" name="Content Placeholder 2"/>
          <p:cNvSpPr>
            <a:spLocks noGrp="1"/>
          </p:cNvSpPr>
          <p:nvPr>
            <p:ph idx="1"/>
          </p:nvPr>
        </p:nvSpPr>
        <p:spPr>
          <a:xfrm>
            <a:off x="751742" y="1419225"/>
            <a:ext cx="10515600" cy="4351338"/>
          </a:xfrm>
        </p:spPr>
        <p:txBody>
          <a:bodyPr/>
          <a:lstStyle/>
          <a:p>
            <a:r>
              <a:rPr lang="en-US" dirty="0"/>
              <a:t>There are usually at least two actors</a:t>
            </a:r>
            <a:r>
              <a:rPr lang="en-US"/>
              <a:t>, normally </a:t>
            </a:r>
            <a:r>
              <a:rPr lang="en-US" dirty="0"/>
              <a:t>depicted as stick figures. Other things such as a database can be actors too.</a:t>
            </a:r>
          </a:p>
        </p:txBody>
      </p:sp>
      <p:sp>
        <p:nvSpPr>
          <p:cNvPr id="4" name="Rectangle 3"/>
          <p:cNvSpPr/>
          <p:nvPr/>
        </p:nvSpPr>
        <p:spPr>
          <a:xfrm>
            <a:off x="1512277" y="2373746"/>
            <a:ext cx="8994531" cy="4230254"/>
          </a:xfrm>
          <a:prstGeom prst="rect">
            <a:avLst/>
          </a:prstGeom>
          <a:solidFill>
            <a:schemeClr val="accent1">
              <a:lumMod val="20000"/>
              <a:lumOff val="8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279950" y="3469100"/>
            <a:ext cx="852059" cy="1410631"/>
          </a:xfrm>
          <a:prstGeom prst="rect">
            <a:avLst/>
          </a:prstGeom>
        </p:spPr>
      </p:pic>
      <p:pic>
        <p:nvPicPr>
          <p:cNvPr id="6" name="Picture 5"/>
          <p:cNvPicPr>
            <a:picLocks noChangeAspect="1"/>
          </p:cNvPicPr>
          <p:nvPr/>
        </p:nvPicPr>
        <p:blipFill>
          <a:blip r:embed="rId2"/>
          <a:stretch>
            <a:fillRect/>
          </a:stretch>
        </p:blipFill>
        <p:spPr>
          <a:xfrm>
            <a:off x="10841312" y="3469100"/>
            <a:ext cx="852059" cy="1410631"/>
          </a:xfrm>
          <a:prstGeom prst="rect">
            <a:avLst/>
          </a:prstGeom>
        </p:spPr>
      </p:pic>
    </p:spTree>
    <p:extLst>
      <p:ext uri="{BB962C8B-B14F-4D97-AF65-F5344CB8AC3E}">
        <p14:creationId xmlns:p14="http://schemas.microsoft.com/office/powerpoint/2010/main" val="22757997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Actors</a:t>
            </a:r>
          </a:p>
        </p:txBody>
      </p:sp>
      <p:sp>
        <p:nvSpPr>
          <p:cNvPr id="3" name="Content Placeholder 2"/>
          <p:cNvSpPr>
            <a:spLocks noGrp="1"/>
          </p:cNvSpPr>
          <p:nvPr>
            <p:ph idx="1"/>
          </p:nvPr>
        </p:nvSpPr>
        <p:spPr>
          <a:xfrm>
            <a:off x="751742" y="1419225"/>
            <a:ext cx="10515600" cy="4351338"/>
          </a:xfrm>
        </p:spPr>
        <p:txBody>
          <a:bodyPr/>
          <a:lstStyle/>
          <a:p>
            <a:r>
              <a:rPr lang="en-US" dirty="0"/>
              <a:t>There are usually at least two actors</a:t>
            </a:r>
            <a:r>
              <a:rPr lang="en-US"/>
              <a:t>, normally </a:t>
            </a:r>
            <a:r>
              <a:rPr lang="en-US" dirty="0"/>
              <a:t>depicted as stick figures. Other things such as a database can be actors too.</a:t>
            </a:r>
          </a:p>
        </p:txBody>
      </p:sp>
      <p:sp>
        <p:nvSpPr>
          <p:cNvPr id="4" name="Rectangle 3"/>
          <p:cNvSpPr/>
          <p:nvPr/>
        </p:nvSpPr>
        <p:spPr>
          <a:xfrm>
            <a:off x="1512277" y="2373746"/>
            <a:ext cx="8994531" cy="4230254"/>
          </a:xfrm>
          <a:prstGeom prst="rect">
            <a:avLst/>
          </a:prstGeom>
          <a:solidFill>
            <a:schemeClr val="accent1">
              <a:lumMod val="20000"/>
              <a:lumOff val="8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279950" y="3469100"/>
            <a:ext cx="852059" cy="1410631"/>
          </a:xfrm>
          <a:prstGeom prst="rect">
            <a:avLst/>
          </a:prstGeom>
        </p:spPr>
      </p:pic>
      <p:pic>
        <p:nvPicPr>
          <p:cNvPr id="7" name="Picture 6"/>
          <p:cNvPicPr>
            <a:picLocks noChangeAspect="1"/>
          </p:cNvPicPr>
          <p:nvPr/>
        </p:nvPicPr>
        <p:blipFill>
          <a:blip r:embed="rId3"/>
          <a:stretch>
            <a:fillRect/>
          </a:stretch>
        </p:blipFill>
        <p:spPr>
          <a:xfrm>
            <a:off x="10822991" y="3469100"/>
            <a:ext cx="1284018" cy="1284018"/>
          </a:xfrm>
          <a:prstGeom prst="rect">
            <a:avLst/>
          </a:prstGeom>
        </p:spPr>
      </p:pic>
    </p:spTree>
    <p:extLst>
      <p:ext uri="{BB962C8B-B14F-4D97-AF65-F5344CB8AC3E}">
        <p14:creationId xmlns:p14="http://schemas.microsoft.com/office/powerpoint/2010/main" val="16824146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a:t>
            </a:r>
          </a:p>
        </p:txBody>
      </p:sp>
      <p:sp>
        <p:nvSpPr>
          <p:cNvPr id="3" name="Content Placeholder 2"/>
          <p:cNvSpPr>
            <a:spLocks noGrp="1"/>
          </p:cNvSpPr>
          <p:nvPr>
            <p:ph idx="1"/>
          </p:nvPr>
        </p:nvSpPr>
        <p:spPr>
          <a:xfrm>
            <a:off x="751742" y="1419225"/>
            <a:ext cx="10515600" cy="4351338"/>
          </a:xfrm>
        </p:spPr>
        <p:txBody>
          <a:bodyPr/>
          <a:lstStyle/>
          <a:p>
            <a:r>
              <a:rPr lang="en-US" dirty="0"/>
              <a:t>Use Cases are depicted as ellipses and have short text descriptions. The indicate functionality.</a:t>
            </a:r>
          </a:p>
        </p:txBody>
      </p:sp>
      <p:sp>
        <p:nvSpPr>
          <p:cNvPr id="4" name="Rectangle 3"/>
          <p:cNvSpPr/>
          <p:nvPr/>
        </p:nvSpPr>
        <p:spPr>
          <a:xfrm>
            <a:off x="1512277" y="2373746"/>
            <a:ext cx="8994531" cy="4230254"/>
          </a:xfrm>
          <a:prstGeom prst="rect">
            <a:avLst/>
          </a:prstGeom>
          <a:solidFill>
            <a:schemeClr val="accent1">
              <a:lumMod val="20000"/>
              <a:lumOff val="8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279950" y="3469100"/>
            <a:ext cx="852059" cy="1410631"/>
          </a:xfrm>
          <a:prstGeom prst="rect">
            <a:avLst/>
          </a:prstGeom>
        </p:spPr>
      </p:pic>
      <p:sp>
        <p:nvSpPr>
          <p:cNvPr id="7" name="Oval 6"/>
          <p:cNvSpPr/>
          <p:nvPr/>
        </p:nvSpPr>
        <p:spPr>
          <a:xfrm>
            <a:off x="5374031" y="2717080"/>
            <a:ext cx="1271022" cy="497483"/>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Insert Card</a:t>
            </a:r>
          </a:p>
        </p:txBody>
      </p:sp>
      <p:sp>
        <p:nvSpPr>
          <p:cNvPr id="9" name="Oval 8"/>
          <p:cNvSpPr/>
          <p:nvPr/>
        </p:nvSpPr>
        <p:spPr>
          <a:xfrm>
            <a:off x="5374031" y="3372736"/>
            <a:ext cx="1271022" cy="497483"/>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Enter PIN</a:t>
            </a:r>
          </a:p>
        </p:txBody>
      </p:sp>
      <p:sp>
        <p:nvSpPr>
          <p:cNvPr id="10" name="Oval 9"/>
          <p:cNvSpPr/>
          <p:nvPr/>
        </p:nvSpPr>
        <p:spPr>
          <a:xfrm>
            <a:off x="5374031" y="4240131"/>
            <a:ext cx="1271022" cy="497483"/>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Check Balance</a:t>
            </a:r>
          </a:p>
        </p:txBody>
      </p:sp>
      <p:sp>
        <p:nvSpPr>
          <p:cNvPr id="11" name="Oval 10"/>
          <p:cNvSpPr/>
          <p:nvPr/>
        </p:nvSpPr>
        <p:spPr>
          <a:xfrm>
            <a:off x="5374031" y="5005347"/>
            <a:ext cx="1271022" cy="497483"/>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Withdraw Money</a:t>
            </a:r>
          </a:p>
        </p:txBody>
      </p:sp>
      <p:sp>
        <p:nvSpPr>
          <p:cNvPr id="12" name="Oval 11"/>
          <p:cNvSpPr/>
          <p:nvPr/>
        </p:nvSpPr>
        <p:spPr>
          <a:xfrm>
            <a:off x="5378650" y="5813530"/>
            <a:ext cx="1271022" cy="497483"/>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Deposit Money</a:t>
            </a:r>
          </a:p>
        </p:txBody>
      </p:sp>
      <p:pic>
        <p:nvPicPr>
          <p:cNvPr id="14" name="Picture 13"/>
          <p:cNvPicPr>
            <a:picLocks noChangeAspect="1"/>
          </p:cNvPicPr>
          <p:nvPr/>
        </p:nvPicPr>
        <p:blipFill>
          <a:blip r:embed="rId3"/>
          <a:stretch>
            <a:fillRect/>
          </a:stretch>
        </p:blipFill>
        <p:spPr>
          <a:xfrm>
            <a:off x="10822991" y="3469100"/>
            <a:ext cx="1284018" cy="1284018"/>
          </a:xfrm>
          <a:prstGeom prst="rect">
            <a:avLst/>
          </a:prstGeom>
        </p:spPr>
      </p:pic>
    </p:spTree>
    <p:extLst>
      <p:ext uri="{BB962C8B-B14F-4D97-AF65-F5344CB8AC3E}">
        <p14:creationId xmlns:p14="http://schemas.microsoft.com/office/powerpoint/2010/main" val="3509690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Includes</a:t>
            </a:r>
          </a:p>
        </p:txBody>
      </p:sp>
      <p:sp>
        <p:nvSpPr>
          <p:cNvPr id="3" name="Content Placeholder 2"/>
          <p:cNvSpPr>
            <a:spLocks noGrp="1"/>
          </p:cNvSpPr>
          <p:nvPr>
            <p:ph idx="1"/>
          </p:nvPr>
        </p:nvSpPr>
        <p:spPr>
          <a:xfrm>
            <a:off x="751742" y="1419225"/>
            <a:ext cx="10515600" cy="4351338"/>
          </a:xfrm>
        </p:spPr>
        <p:txBody>
          <a:bodyPr/>
          <a:lstStyle/>
          <a:p>
            <a:r>
              <a:rPr lang="en-US" dirty="0"/>
              <a:t>Use Cases that are related are usually connected with an </a:t>
            </a:r>
            <a:r>
              <a:rPr lang="en-US" b="1" dirty="0"/>
              <a:t>include</a:t>
            </a:r>
            <a:r>
              <a:rPr lang="en-US" dirty="0"/>
              <a:t>. Here inserting a card and entering a PIN are related.</a:t>
            </a:r>
          </a:p>
        </p:txBody>
      </p:sp>
      <p:sp>
        <p:nvSpPr>
          <p:cNvPr id="4" name="Rectangle 3"/>
          <p:cNvSpPr/>
          <p:nvPr/>
        </p:nvSpPr>
        <p:spPr>
          <a:xfrm>
            <a:off x="1512277" y="2373746"/>
            <a:ext cx="8994531" cy="4230254"/>
          </a:xfrm>
          <a:prstGeom prst="rect">
            <a:avLst/>
          </a:prstGeom>
          <a:solidFill>
            <a:schemeClr val="accent1">
              <a:lumMod val="20000"/>
              <a:lumOff val="8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p:nvPicPr>
        <p:blipFill>
          <a:blip r:embed="rId2"/>
          <a:stretch>
            <a:fillRect/>
          </a:stretch>
        </p:blipFill>
        <p:spPr>
          <a:xfrm>
            <a:off x="279950" y="3469100"/>
            <a:ext cx="852059" cy="1410631"/>
          </a:xfrm>
          <a:prstGeom prst="rect">
            <a:avLst/>
          </a:prstGeom>
        </p:spPr>
      </p:pic>
      <p:sp>
        <p:nvSpPr>
          <p:cNvPr id="7" name="Oval 6"/>
          <p:cNvSpPr/>
          <p:nvPr/>
        </p:nvSpPr>
        <p:spPr>
          <a:xfrm>
            <a:off x="5374031" y="2717080"/>
            <a:ext cx="1271022" cy="497483"/>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Insert Card</a:t>
            </a:r>
          </a:p>
        </p:txBody>
      </p:sp>
      <p:sp>
        <p:nvSpPr>
          <p:cNvPr id="9" name="Oval 8"/>
          <p:cNvSpPr/>
          <p:nvPr/>
        </p:nvSpPr>
        <p:spPr>
          <a:xfrm>
            <a:off x="5374031" y="3372736"/>
            <a:ext cx="1271022" cy="497483"/>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Enter PIN</a:t>
            </a:r>
          </a:p>
        </p:txBody>
      </p:sp>
      <p:sp>
        <p:nvSpPr>
          <p:cNvPr id="10" name="Oval 9"/>
          <p:cNvSpPr/>
          <p:nvPr/>
        </p:nvSpPr>
        <p:spPr>
          <a:xfrm>
            <a:off x="5374031" y="4240131"/>
            <a:ext cx="1271022" cy="497483"/>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Check Balance</a:t>
            </a:r>
          </a:p>
        </p:txBody>
      </p:sp>
      <p:sp>
        <p:nvSpPr>
          <p:cNvPr id="11" name="Oval 10"/>
          <p:cNvSpPr/>
          <p:nvPr/>
        </p:nvSpPr>
        <p:spPr>
          <a:xfrm>
            <a:off x="5374031" y="5005347"/>
            <a:ext cx="1271022" cy="497483"/>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Withdraw Money</a:t>
            </a:r>
          </a:p>
        </p:txBody>
      </p:sp>
      <p:sp>
        <p:nvSpPr>
          <p:cNvPr id="12" name="Oval 11"/>
          <p:cNvSpPr/>
          <p:nvPr/>
        </p:nvSpPr>
        <p:spPr>
          <a:xfrm>
            <a:off x="5378650" y="5813530"/>
            <a:ext cx="1271022" cy="497483"/>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Deposit Money</a:t>
            </a:r>
          </a:p>
        </p:txBody>
      </p:sp>
      <p:sp>
        <p:nvSpPr>
          <p:cNvPr id="8" name="TextBox 7"/>
          <p:cNvSpPr txBox="1"/>
          <p:nvPr/>
        </p:nvSpPr>
        <p:spPr>
          <a:xfrm>
            <a:off x="6143842" y="3125929"/>
            <a:ext cx="1354886" cy="369332"/>
          </a:xfrm>
          <a:prstGeom prst="rect">
            <a:avLst/>
          </a:prstGeom>
          <a:noFill/>
        </p:spPr>
        <p:txBody>
          <a:bodyPr wrap="square" rtlCol="0">
            <a:spAutoFit/>
          </a:bodyPr>
          <a:lstStyle/>
          <a:p>
            <a:r>
              <a:rPr lang="en-US" dirty="0"/>
              <a:t>&lt;&lt;include&gt;&gt;</a:t>
            </a:r>
          </a:p>
        </p:txBody>
      </p:sp>
      <p:pic>
        <p:nvPicPr>
          <p:cNvPr id="13" name="Picture 12"/>
          <p:cNvPicPr>
            <a:picLocks noChangeAspect="1"/>
          </p:cNvPicPr>
          <p:nvPr/>
        </p:nvPicPr>
        <p:blipFill>
          <a:blip r:embed="rId3"/>
          <a:stretch>
            <a:fillRect/>
          </a:stretch>
        </p:blipFill>
        <p:spPr>
          <a:xfrm>
            <a:off x="10822991" y="3469100"/>
            <a:ext cx="1284018" cy="1284018"/>
          </a:xfrm>
          <a:prstGeom prst="rect">
            <a:avLst/>
          </a:prstGeom>
        </p:spPr>
      </p:pic>
    </p:spTree>
    <p:extLst>
      <p:ext uri="{BB962C8B-B14F-4D97-AF65-F5344CB8AC3E}">
        <p14:creationId xmlns:p14="http://schemas.microsoft.com/office/powerpoint/2010/main" val="40673882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Extends</a:t>
            </a:r>
          </a:p>
        </p:txBody>
      </p:sp>
      <p:sp>
        <p:nvSpPr>
          <p:cNvPr id="3" name="Content Placeholder 2"/>
          <p:cNvSpPr>
            <a:spLocks noGrp="1"/>
          </p:cNvSpPr>
          <p:nvPr>
            <p:ph idx="1"/>
          </p:nvPr>
        </p:nvSpPr>
        <p:spPr>
          <a:xfrm>
            <a:off x="751742" y="1419225"/>
            <a:ext cx="10515600" cy="4351338"/>
          </a:xfrm>
        </p:spPr>
        <p:txBody>
          <a:bodyPr/>
          <a:lstStyle/>
          <a:p>
            <a:r>
              <a:rPr lang="en-US" dirty="0"/>
              <a:t>Edge cases are noted with an </a:t>
            </a:r>
            <a:r>
              <a:rPr lang="en-US" b="1" dirty="0"/>
              <a:t>extends</a:t>
            </a:r>
            <a:r>
              <a:rPr lang="en-US" dirty="0"/>
              <a:t>.</a:t>
            </a:r>
          </a:p>
        </p:txBody>
      </p:sp>
      <p:sp>
        <p:nvSpPr>
          <p:cNvPr id="4" name="Rectangle 3"/>
          <p:cNvSpPr/>
          <p:nvPr/>
        </p:nvSpPr>
        <p:spPr>
          <a:xfrm>
            <a:off x="1512277" y="2373746"/>
            <a:ext cx="8994531" cy="4230254"/>
          </a:xfrm>
          <a:prstGeom prst="rect">
            <a:avLst/>
          </a:prstGeom>
          <a:solidFill>
            <a:schemeClr val="accent1">
              <a:lumMod val="20000"/>
              <a:lumOff val="8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p:nvPicPr>
        <p:blipFill>
          <a:blip r:embed="rId2"/>
          <a:stretch>
            <a:fillRect/>
          </a:stretch>
        </p:blipFill>
        <p:spPr>
          <a:xfrm>
            <a:off x="279950" y="3469100"/>
            <a:ext cx="852059" cy="1410631"/>
          </a:xfrm>
          <a:prstGeom prst="rect">
            <a:avLst/>
          </a:prstGeom>
        </p:spPr>
      </p:pic>
      <p:sp>
        <p:nvSpPr>
          <p:cNvPr id="7" name="Oval 6"/>
          <p:cNvSpPr/>
          <p:nvPr/>
        </p:nvSpPr>
        <p:spPr>
          <a:xfrm>
            <a:off x="5374031" y="2717080"/>
            <a:ext cx="1271022" cy="497483"/>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Insert Card</a:t>
            </a:r>
          </a:p>
        </p:txBody>
      </p:sp>
      <p:sp>
        <p:nvSpPr>
          <p:cNvPr id="9" name="Oval 8"/>
          <p:cNvSpPr/>
          <p:nvPr/>
        </p:nvSpPr>
        <p:spPr>
          <a:xfrm>
            <a:off x="5374031" y="3372736"/>
            <a:ext cx="1271022" cy="497483"/>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Enter PIN</a:t>
            </a:r>
          </a:p>
        </p:txBody>
      </p:sp>
      <p:sp>
        <p:nvSpPr>
          <p:cNvPr id="10" name="Oval 9"/>
          <p:cNvSpPr/>
          <p:nvPr/>
        </p:nvSpPr>
        <p:spPr>
          <a:xfrm>
            <a:off x="5374031" y="4240131"/>
            <a:ext cx="1271022" cy="497483"/>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Check Balance</a:t>
            </a:r>
          </a:p>
        </p:txBody>
      </p:sp>
      <p:sp>
        <p:nvSpPr>
          <p:cNvPr id="11" name="Oval 10"/>
          <p:cNvSpPr/>
          <p:nvPr/>
        </p:nvSpPr>
        <p:spPr>
          <a:xfrm>
            <a:off x="5374031" y="5005347"/>
            <a:ext cx="1271022" cy="497483"/>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Withdraw Money</a:t>
            </a:r>
          </a:p>
        </p:txBody>
      </p:sp>
      <p:sp>
        <p:nvSpPr>
          <p:cNvPr id="12" name="Oval 11"/>
          <p:cNvSpPr/>
          <p:nvPr/>
        </p:nvSpPr>
        <p:spPr>
          <a:xfrm>
            <a:off x="5378650" y="5813530"/>
            <a:ext cx="1271022" cy="497483"/>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Deposit Money</a:t>
            </a:r>
          </a:p>
        </p:txBody>
      </p:sp>
      <p:sp>
        <p:nvSpPr>
          <p:cNvPr id="8" name="TextBox 7"/>
          <p:cNvSpPr txBox="1"/>
          <p:nvPr/>
        </p:nvSpPr>
        <p:spPr>
          <a:xfrm>
            <a:off x="7113326" y="2386632"/>
            <a:ext cx="1404169" cy="369332"/>
          </a:xfrm>
          <a:prstGeom prst="rect">
            <a:avLst/>
          </a:prstGeom>
          <a:noFill/>
        </p:spPr>
        <p:txBody>
          <a:bodyPr wrap="square" rtlCol="0">
            <a:spAutoFit/>
          </a:bodyPr>
          <a:lstStyle/>
          <a:p>
            <a:r>
              <a:rPr lang="en-US" dirty="0"/>
              <a:t>&lt;&lt;extends&gt;&gt;</a:t>
            </a:r>
          </a:p>
        </p:txBody>
      </p:sp>
      <p:sp>
        <p:nvSpPr>
          <p:cNvPr id="13" name="Oval 12"/>
          <p:cNvSpPr/>
          <p:nvPr/>
        </p:nvSpPr>
        <p:spPr>
          <a:xfrm>
            <a:off x="8174556" y="2582266"/>
            <a:ext cx="1271022" cy="497483"/>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Exceeded Try Count</a:t>
            </a:r>
          </a:p>
        </p:txBody>
      </p:sp>
      <p:cxnSp>
        <p:nvCxnSpPr>
          <p:cNvPr id="15" name="Straight Connector 14"/>
          <p:cNvCxnSpPr/>
          <p:nvPr/>
        </p:nvCxnSpPr>
        <p:spPr>
          <a:xfrm flipV="1">
            <a:off x="6645053" y="3079749"/>
            <a:ext cx="1917056" cy="515145"/>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148714" y="3122896"/>
            <a:ext cx="1354886" cy="369332"/>
          </a:xfrm>
          <a:prstGeom prst="rect">
            <a:avLst/>
          </a:prstGeom>
          <a:noFill/>
        </p:spPr>
        <p:txBody>
          <a:bodyPr wrap="square" rtlCol="0">
            <a:spAutoFit/>
          </a:bodyPr>
          <a:lstStyle/>
          <a:p>
            <a:r>
              <a:rPr lang="en-US" dirty="0"/>
              <a:t>&lt;&lt;include&gt;&gt;</a:t>
            </a:r>
          </a:p>
        </p:txBody>
      </p:sp>
      <p:pic>
        <p:nvPicPr>
          <p:cNvPr id="17" name="Picture 16"/>
          <p:cNvPicPr>
            <a:picLocks noChangeAspect="1"/>
          </p:cNvPicPr>
          <p:nvPr/>
        </p:nvPicPr>
        <p:blipFill>
          <a:blip r:embed="rId3"/>
          <a:stretch>
            <a:fillRect/>
          </a:stretch>
        </p:blipFill>
        <p:spPr>
          <a:xfrm>
            <a:off x="10822991" y="3469100"/>
            <a:ext cx="1284018" cy="1284018"/>
          </a:xfrm>
          <a:prstGeom prst="rect">
            <a:avLst/>
          </a:prstGeom>
        </p:spPr>
      </p:pic>
    </p:spTree>
    <p:extLst>
      <p:ext uri="{BB962C8B-B14F-4D97-AF65-F5344CB8AC3E}">
        <p14:creationId xmlns:p14="http://schemas.microsoft.com/office/powerpoint/2010/main" val="3441179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1041FA-6672-4527-994C-D4B561DAF3BD}"/>
              </a:ext>
            </a:extLst>
          </p:cNvPr>
          <p:cNvPicPr>
            <a:picLocks noChangeAspect="1"/>
          </p:cNvPicPr>
          <p:nvPr/>
        </p:nvPicPr>
        <p:blipFill>
          <a:blip r:embed="rId2"/>
          <a:stretch>
            <a:fillRect/>
          </a:stretch>
        </p:blipFill>
        <p:spPr>
          <a:xfrm>
            <a:off x="31376" y="0"/>
            <a:ext cx="12129247" cy="6858000"/>
          </a:xfrm>
          <a:prstGeom prst="rect">
            <a:avLst/>
          </a:prstGeom>
        </p:spPr>
      </p:pic>
    </p:spTree>
    <p:extLst>
      <p:ext uri="{BB962C8B-B14F-4D97-AF65-F5344CB8AC3E}">
        <p14:creationId xmlns:p14="http://schemas.microsoft.com/office/powerpoint/2010/main" val="12140033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Lines</a:t>
            </a:r>
          </a:p>
        </p:txBody>
      </p:sp>
      <p:sp>
        <p:nvSpPr>
          <p:cNvPr id="3" name="Content Placeholder 2"/>
          <p:cNvSpPr>
            <a:spLocks noGrp="1"/>
          </p:cNvSpPr>
          <p:nvPr>
            <p:ph idx="1"/>
          </p:nvPr>
        </p:nvSpPr>
        <p:spPr>
          <a:xfrm>
            <a:off x="751742" y="1419225"/>
            <a:ext cx="10515600" cy="4351338"/>
          </a:xfrm>
        </p:spPr>
        <p:txBody>
          <a:bodyPr/>
          <a:lstStyle/>
          <a:p>
            <a:r>
              <a:rPr lang="en-US" dirty="0"/>
              <a:t>Lines normally connect actions.</a:t>
            </a:r>
          </a:p>
        </p:txBody>
      </p:sp>
      <p:sp>
        <p:nvSpPr>
          <p:cNvPr id="4" name="Rectangle 3"/>
          <p:cNvSpPr/>
          <p:nvPr/>
        </p:nvSpPr>
        <p:spPr>
          <a:xfrm>
            <a:off x="1512277" y="2373746"/>
            <a:ext cx="8994531" cy="4230254"/>
          </a:xfrm>
          <a:prstGeom prst="rect">
            <a:avLst/>
          </a:prstGeom>
          <a:solidFill>
            <a:schemeClr val="accent1">
              <a:lumMod val="20000"/>
              <a:lumOff val="8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p:nvPicPr>
        <p:blipFill>
          <a:blip r:embed="rId2"/>
          <a:stretch>
            <a:fillRect/>
          </a:stretch>
        </p:blipFill>
        <p:spPr>
          <a:xfrm>
            <a:off x="279950" y="3469100"/>
            <a:ext cx="852059" cy="1410631"/>
          </a:xfrm>
          <a:prstGeom prst="rect">
            <a:avLst/>
          </a:prstGeom>
        </p:spPr>
      </p:pic>
      <p:sp>
        <p:nvSpPr>
          <p:cNvPr id="7" name="Oval 6"/>
          <p:cNvSpPr/>
          <p:nvPr/>
        </p:nvSpPr>
        <p:spPr>
          <a:xfrm>
            <a:off x="5374031" y="2717080"/>
            <a:ext cx="1271022" cy="497483"/>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Insert Card</a:t>
            </a:r>
          </a:p>
        </p:txBody>
      </p:sp>
      <p:sp>
        <p:nvSpPr>
          <p:cNvPr id="9" name="Oval 8"/>
          <p:cNvSpPr/>
          <p:nvPr/>
        </p:nvSpPr>
        <p:spPr>
          <a:xfrm>
            <a:off x="5374031" y="3372736"/>
            <a:ext cx="1271022" cy="497483"/>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Enter PIN</a:t>
            </a:r>
          </a:p>
        </p:txBody>
      </p:sp>
      <p:sp>
        <p:nvSpPr>
          <p:cNvPr id="10" name="Oval 9"/>
          <p:cNvSpPr/>
          <p:nvPr/>
        </p:nvSpPr>
        <p:spPr>
          <a:xfrm>
            <a:off x="5374031" y="4240131"/>
            <a:ext cx="1271022" cy="497483"/>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Check Balance</a:t>
            </a:r>
          </a:p>
        </p:txBody>
      </p:sp>
      <p:sp>
        <p:nvSpPr>
          <p:cNvPr id="11" name="Oval 10"/>
          <p:cNvSpPr/>
          <p:nvPr/>
        </p:nvSpPr>
        <p:spPr>
          <a:xfrm>
            <a:off x="5374031" y="5005347"/>
            <a:ext cx="1271022" cy="497483"/>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Withdraw Money</a:t>
            </a:r>
          </a:p>
        </p:txBody>
      </p:sp>
      <p:sp>
        <p:nvSpPr>
          <p:cNvPr id="12" name="Oval 11"/>
          <p:cNvSpPr/>
          <p:nvPr/>
        </p:nvSpPr>
        <p:spPr>
          <a:xfrm>
            <a:off x="5378650" y="5813530"/>
            <a:ext cx="1271022" cy="497483"/>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Deposit Money</a:t>
            </a:r>
          </a:p>
        </p:txBody>
      </p:sp>
      <p:sp>
        <p:nvSpPr>
          <p:cNvPr id="8" name="TextBox 7"/>
          <p:cNvSpPr txBox="1"/>
          <p:nvPr/>
        </p:nvSpPr>
        <p:spPr>
          <a:xfrm>
            <a:off x="7113326" y="2386632"/>
            <a:ext cx="1404169" cy="369332"/>
          </a:xfrm>
          <a:prstGeom prst="rect">
            <a:avLst/>
          </a:prstGeom>
          <a:noFill/>
        </p:spPr>
        <p:txBody>
          <a:bodyPr wrap="square" rtlCol="0">
            <a:spAutoFit/>
          </a:bodyPr>
          <a:lstStyle/>
          <a:p>
            <a:r>
              <a:rPr lang="en-US" dirty="0"/>
              <a:t>&lt;&lt;extends&gt;&gt;</a:t>
            </a:r>
          </a:p>
        </p:txBody>
      </p:sp>
      <p:sp>
        <p:nvSpPr>
          <p:cNvPr id="13" name="Oval 12"/>
          <p:cNvSpPr/>
          <p:nvPr/>
        </p:nvSpPr>
        <p:spPr>
          <a:xfrm>
            <a:off x="8174556" y="2582266"/>
            <a:ext cx="1271022" cy="497483"/>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Exceeded Try Count</a:t>
            </a:r>
          </a:p>
        </p:txBody>
      </p:sp>
      <p:cxnSp>
        <p:nvCxnSpPr>
          <p:cNvPr id="15" name="Straight Connector 14"/>
          <p:cNvCxnSpPr/>
          <p:nvPr/>
        </p:nvCxnSpPr>
        <p:spPr>
          <a:xfrm flipV="1">
            <a:off x="6645053" y="3079749"/>
            <a:ext cx="1917056" cy="515145"/>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148714" y="3122896"/>
            <a:ext cx="1354886" cy="369332"/>
          </a:xfrm>
          <a:prstGeom prst="rect">
            <a:avLst/>
          </a:prstGeom>
          <a:noFill/>
        </p:spPr>
        <p:txBody>
          <a:bodyPr wrap="square" rtlCol="0">
            <a:spAutoFit/>
          </a:bodyPr>
          <a:lstStyle/>
          <a:p>
            <a:r>
              <a:rPr lang="en-US" dirty="0"/>
              <a:t>&lt;&lt;include&gt;&gt;</a:t>
            </a:r>
          </a:p>
        </p:txBody>
      </p:sp>
      <p:pic>
        <p:nvPicPr>
          <p:cNvPr id="17" name="Picture 16"/>
          <p:cNvPicPr>
            <a:picLocks noChangeAspect="1"/>
          </p:cNvPicPr>
          <p:nvPr/>
        </p:nvPicPr>
        <p:blipFill>
          <a:blip r:embed="rId3"/>
          <a:stretch>
            <a:fillRect/>
          </a:stretch>
        </p:blipFill>
        <p:spPr>
          <a:xfrm>
            <a:off x="10822991" y="3469100"/>
            <a:ext cx="1284018" cy="1284018"/>
          </a:xfrm>
          <a:prstGeom prst="rect">
            <a:avLst/>
          </a:prstGeom>
        </p:spPr>
      </p:pic>
      <p:cxnSp>
        <p:nvCxnSpPr>
          <p:cNvPr id="18" name="Straight Connector 17"/>
          <p:cNvCxnSpPr>
            <a:endCxn id="7" idx="2"/>
          </p:cNvCxnSpPr>
          <p:nvPr/>
        </p:nvCxnSpPr>
        <p:spPr>
          <a:xfrm flipV="1">
            <a:off x="1016000" y="2965822"/>
            <a:ext cx="4358031" cy="10797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016000" y="3594894"/>
            <a:ext cx="4358031" cy="4506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16000" y="4045528"/>
            <a:ext cx="4358031" cy="443345"/>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11" idx="2"/>
          </p:cNvCxnSpPr>
          <p:nvPr/>
        </p:nvCxnSpPr>
        <p:spPr>
          <a:xfrm>
            <a:off x="1016000" y="4045528"/>
            <a:ext cx="4358031" cy="12085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12" idx="2"/>
          </p:cNvCxnSpPr>
          <p:nvPr/>
        </p:nvCxnSpPr>
        <p:spPr>
          <a:xfrm>
            <a:off x="1016000" y="4045528"/>
            <a:ext cx="4362650" cy="201674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71367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Lines</a:t>
            </a:r>
          </a:p>
        </p:txBody>
      </p:sp>
      <p:sp>
        <p:nvSpPr>
          <p:cNvPr id="3" name="Content Placeholder 2"/>
          <p:cNvSpPr>
            <a:spLocks noGrp="1"/>
          </p:cNvSpPr>
          <p:nvPr>
            <p:ph idx="1"/>
          </p:nvPr>
        </p:nvSpPr>
        <p:spPr>
          <a:xfrm>
            <a:off x="751742" y="1419225"/>
            <a:ext cx="10515600" cy="4351338"/>
          </a:xfrm>
        </p:spPr>
        <p:txBody>
          <a:bodyPr/>
          <a:lstStyle/>
          <a:p>
            <a:r>
              <a:rPr lang="en-US" dirty="0"/>
              <a:t>Lines normally connect actions.</a:t>
            </a:r>
          </a:p>
        </p:txBody>
      </p:sp>
      <p:sp>
        <p:nvSpPr>
          <p:cNvPr id="4" name="Rectangle 3"/>
          <p:cNvSpPr/>
          <p:nvPr/>
        </p:nvSpPr>
        <p:spPr>
          <a:xfrm>
            <a:off x="1512277" y="2373746"/>
            <a:ext cx="8994531" cy="4230254"/>
          </a:xfrm>
          <a:prstGeom prst="rect">
            <a:avLst/>
          </a:prstGeom>
          <a:solidFill>
            <a:schemeClr val="accent1">
              <a:lumMod val="20000"/>
              <a:lumOff val="80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p:nvPicPr>
        <p:blipFill>
          <a:blip r:embed="rId2"/>
          <a:stretch>
            <a:fillRect/>
          </a:stretch>
        </p:blipFill>
        <p:spPr>
          <a:xfrm>
            <a:off x="279950" y="3469100"/>
            <a:ext cx="852059" cy="1410631"/>
          </a:xfrm>
          <a:prstGeom prst="rect">
            <a:avLst/>
          </a:prstGeom>
        </p:spPr>
      </p:pic>
      <p:sp>
        <p:nvSpPr>
          <p:cNvPr id="7" name="Oval 6"/>
          <p:cNvSpPr/>
          <p:nvPr/>
        </p:nvSpPr>
        <p:spPr>
          <a:xfrm>
            <a:off x="5374031" y="2717080"/>
            <a:ext cx="1271022" cy="497483"/>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Insert Card</a:t>
            </a:r>
          </a:p>
        </p:txBody>
      </p:sp>
      <p:sp>
        <p:nvSpPr>
          <p:cNvPr id="9" name="Oval 8"/>
          <p:cNvSpPr/>
          <p:nvPr/>
        </p:nvSpPr>
        <p:spPr>
          <a:xfrm>
            <a:off x="5374031" y="3372736"/>
            <a:ext cx="1271022" cy="497483"/>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Enter PIN</a:t>
            </a:r>
          </a:p>
        </p:txBody>
      </p:sp>
      <p:sp>
        <p:nvSpPr>
          <p:cNvPr id="10" name="Oval 9"/>
          <p:cNvSpPr/>
          <p:nvPr/>
        </p:nvSpPr>
        <p:spPr>
          <a:xfrm>
            <a:off x="5374031" y="4240131"/>
            <a:ext cx="1271022" cy="497483"/>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Check Balance</a:t>
            </a:r>
          </a:p>
        </p:txBody>
      </p:sp>
      <p:sp>
        <p:nvSpPr>
          <p:cNvPr id="11" name="Oval 10"/>
          <p:cNvSpPr/>
          <p:nvPr/>
        </p:nvSpPr>
        <p:spPr>
          <a:xfrm>
            <a:off x="5374031" y="5005347"/>
            <a:ext cx="1271022" cy="497483"/>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Withdraw Money</a:t>
            </a:r>
          </a:p>
        </p:txBody>
      </p:sp>
      <p:sp>
        <p:nvSpPr>
          <p:cNvPr id="12" name="Oval 11"/>
          <p:cNvSpPr/>
          <p:nvPr/>
        </p:nvSpPr>
        <p:spPr>
          <a:xfrm>
            <a:off x="5378650" y="5813530"/>
            <a:ext cx="1271022" cy="497483"/>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Deposit Money</a:t>
            </a:r>
          </a:p>
        </p:txBody>
      </p:sp>
      <p:sp>
        <p:nvSpPr>
          <p:cNvPr id="8" name="TextBox 7"/>
          <p:cNvSpPr txBox="1"/>
          <p:nvPr/>
        </p:nvSpPr>
        <p:spPr>
          <a:xfrm>
            <a:off x="7113326" y="2386632"/>
            <a:ext cx="1404169" cy="369332"/>
          </a:xfrm>
          <a:prstGeom prst="rect">
            <a:avLst/>
          </a:prstGeom>
          <a:noFill/>
        </p:spPr>
        <p:txBody>
          <a:bodyPr wrap="square" rtlCol="0">
            <a:spAutoFit/>
          </a:bodyPr>
          <a:lstStyle/>
          <a:p>
            <a:r>
              <a:rPr lang="en-US" dirty="0"/>
              <a:t>&lt;&lt;extends&gt;&gt;</a:t>
            </a:r>
          </a:p>
        </p:txBody>
      </p:sp>
      <p:sp>
        <p:nvSpPr>
          <p:cNvPr id="13" name="Oval 12"/>
          <p:cNvSpPr/>
          <p:nvPr/>
        </p:nvSpPr>
        <p:spPr>
          <a:xfrm>
            <a:off x="8174556" y="2582266"/>
            <a:ext cx="1271022" cy="497483"/>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Exceeded Try Count</a:t>
            </a:r>
          </a:p>
        </p:txBody>
      </p:sp>
      <p:cxnSp>
        <p:nvCxnSpPr>
          <p:cNvPr id="15" name="Straight Connector 14"/>
          <p:cNvCxnSpPr/>
          <p:nvPr/>
        </p:nvCxnSpPr>
        <p:spPr>
          <a:xfrm flipV="1">
            <a:off x="6645053" y="3079749"/>
            <a:ext cx="1917056" cy="515145"/>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148714" y="3122896"/>
            <a:ext cx="1354886" cy="369332"/>
          </a:xfrm>
          <a:prstGeom prst="rect">
            <a:avLst/>
          </a:prstGeom>
          <a:noFill/>
        </p:spPr>
        <p:txBody>
          <a:bodyPr wrap="square" rtlCol="0">
            <a:spAutoFit/>
          </a:bodyPr>
          <a:lstStyle/>
          <a:p>
            <a:r>
              <a:rPr lang="en-US" dirty="0"/>
              <a:t>&lt;&lt;include&gt;&gt;</a:t>
            </a:r>
          </a:p>
        </p:txBody>
      </p:sp>
      <p:pic>
        <p:nvPicPr>
          <p:cNvPr id="17" name="Picture 16"/>
          <p:cNvPicPr>
            <a:picLocks noChangeAspect="1"/>
          </p:cNvPicPr>
          <p:nvPr/>
        </p:nvPicPr>
        <p:blipFill>
          <a:blip r:embed="rId3"/>
          <a:stretch>
            <a:fillRect/>
          </a:stretch>
        </p:blipFill>
        <p:spPr>
          <a:xfrm>
            <a:off x="10822991" y="3469100"/>
            <a:ext cx="1284018" cy="1284018"/>
          </a:xfrm>
          <a:prstGeom prst="rect">
            <a:avLst/>
          </a:prstGeom>
        </p:spPr>
      </p:pic>
      <p:cxnSp>
        <p:nvCxnSpPr>
          <p:cNvPr id="18" name="Straight Connector 17"/>
          <p:cNvCxnSpPr>
            <a:endCxn id="7" idx="2"/>
          </p:cNvCxnSpPr>
          <p:nvPr/>
        </p:nvCxnSpPr>
        <p:spPr>
          <a:xfrm flipV="1">
            <a:off x="1016000" y="2965822"/>
            <a:ext cx="4358031" cy="10797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016000" y="3594894"/>
            <a:ext cx="4358031" cy="4506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16000" y="4045528"/>
            <a:ext cx="4358031" cy="443345"/>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11" idx="2"/>
          </p:cNvCxnSpPr>
          <p:nvPr/>
        </p:nvCxnSpPr>
        <p:spPr>
          <a:xfrm>
            <a:off x="1016000" y="4045528"/>
            <a:ext cx="4358031" cy="12085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12" idx="2"/>
          </p:cNvCxnSpPr>
          <p:nvPr/>
        </p:nvCxnSpPr>
        <p:spPr>
          <a:xfrm>
            <a:off x="1016000" y="4045528"/>
            <a:ext cx="4362650" cy="2016744"/>
          </a:xfrm>
          <a:prstGeom prst="line">
            <a:avLst/>
          </a:prstGeom>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8094140" y="4805158"/>
            <a:ext cx="1548624" cy="497483"/>
          </a:xfrm>
          <a:prstGeom prst="ellipse">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Perform Transaction</a:t>
            </a:r>
          </a:p>
        </p:txBody>
      </p:sp>
      <p:cxnSp>
        <p:nvCxnSpPr>
          <p:cNvPr id="24" name="Straight Connector 23"/>
          <p:cNvCxnSpPr>
            <a:stCxn id="10" idx="6"/>
            <a:endCxn id="21" idx="2"/>
          </p:cNvCxnSpPr>
          <p:nvPr/>
        </p:nvCxnSpPr>
        <p:spPr>
          <a:xfrm>
            <a:off x="6645053" y="4488873"/>
            <a:ext cx="1449087" cy="56502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a:endCxn id="21" idx="2"/>
          </p:cNvCxnSpPr>
          <p:nvPr/>
        </p:nvCxnSpPr>
        <p:spPr>
          <a:xfrm flipV="1">
            <a:off x="6645053" y="5053900"/>
            <a:ext cx="1449087" cy="118464"/>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2" idx="6"/>
          </p:cNvCxnSpPr>
          <p:nvPr/>
        </p:nvCxnSpPr>
        <p:spPr>
          <a:xfrm flipV="1">
            <a:off x="6649672" y="5053900"/>
            <a:ext cx="1444468" cy="100837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9642765" y="4240131"/>
            <a:ext cx="1335835" cy="81376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74405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Use Case Diagrams</a:t>
            </a:r>
          </a:p>
        </p:txBody>
      </p:sp>
      <p:pic>
        <p:nvPicPr>
          <p:cNvPr id="4" name="Google Shape;169;p18"/>
          <p:cNvPicPr preferRelativeResize="0"/>
          <p:nvPr/>
        </p:nvPicPr>
        <p:blipFill>
          <a:blip r:embed="rId2">
            <a:alphaModFix/>
          </a:blip>
          <a:stretch>
            <a:fillRect/>
          </a:stretch>
        </p:blipFill>
        <p:spPr>
          <a:xfrm>
            <a:off x="838199" y="1690688"/>
            <a:ext cx="9183255" cy="4691639"/>
          </a:xfrm>
          <a:prstGeom prst="rect">
            <a:avLst/>
          </a:prstGeom>
          <a:noFill/>
          <a:ln>
            <a:noFill/>
          </a:ln>
        </p:spPr>
      </p:pic>
    </p:spTree>
    <p:extLst>
      <p:ext uri="{BB962C8B-B14F-4D97-AF65-F5344CB8AC3E}">
        <p14:creationId xmlns:p14="http://schemas.microsoft.com/office/powerpoint/2010/main" val="29435824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AD8BEF8E-B1FB-410C-940E-E58B671282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91957" y="415927"/>
            <a:ext cx="6571139" cy="6194513"/>
          </a:xfrm>
        </p:spPr>
      </p:pic>
    </p:spTree>
    <p:extLst>
      <p:ext uri="{BB962C8B-B14F-4D97-AF65-F5344CB8AC3E}">
        <p14:creationId xmlns:p14="http://schemas.microsoft.com/office/powerpoint/2010/main" val="40757451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85;p20" descr="Google Shape;185;p20"/>
          <p:cNvPicPr>
            <a:picLocks noChangeAspect="1"/>
          </p:cNvPicPr>
          <p:nvPr/>
        </p:nvPicPr>
        <p:blipFill>
          <a:blip r:embed="rId2"/>
          <a:stretch>
            <a:fillRect/>
          </a:stretch>
        </p:blipFill>
        <p:spPr>
          <a:xfrm>
            <a:off x="1182521" y="365721"/>
            <a:ext cx="9079077" cy="6085444"/>
          </a:xfrm>
          <a:prstGeom prst="rect">
            <a:avLst/>
          </a:prstGeom>
          <a:ln w="12700">
            <a:miter lim="400000"/>
          </a:ln>
        </p:spPr>
      </p:pic>
    </p:spTree>
    <p:extLst>
      <p:ext uri="{BB962C8B-B14F-4D97-AF65-F5344CB8AC3E}">
        <p14:creationId xmlns:p14="http://schemas.microsoft.com/office/powerpoint/2010/main" val="37713089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5" descr="A close up of a map&#10;&#10;Description automatically generated">
            <a:extLst>
              <a:ext uri="{FF2B5EF4-FFF2-40B4-BE49-F238E27FC236}">
                <a16:creationId xmlns:a16="http://schemas.microsoft.com/office/drawing/2014/main" id="{0A67EDD5-6AA0-49CA-BF8D-63608A38B18E}"/>
              </a:ext>
            </a:extLst>
          </p:cNvPr>
          <p:cNvPicPr>
            <a:picLocks noGrp="1" noChangeAspect="1"/>
          </p:cNvPicPr>
          <p:nvPr>
            <p:ph idx="1"/>
          </p:nvPr>
        </p:nvPicPr>
        <p:blipFill>
          <a:blip r:embed="rId2"/>
          <a:stretch>
            <a:fillRect/>
          </a:stretch>
        </p:blipFill>
        <p:spPr>
          <a:xfrm>
            <a:off x="124490" y="1026679"/>
            <a:ext cx="11238963" cy="4838412"/>
          </a:xfrm>
        </p:spPr>
      </p:pic>
    </p:spTree>
    <p:extLst>
      <p:ext uri="{BB962C8B-B14F-4D97-AF65-F5344CB8AC3E}">
        <p14:creationId xmlns:p14="http://schemas.microsoft.com/office/powerpoint/2010/main" val="16246528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map&#10;&#10;Description automatically generated">
            <a:extLst>
              <a:ext uri="{FF2B5EF4-FFF2-40B4-BE49-F238E27FC236}">
                <a16:creationId xmlns:a16="http://schemas.microsoft.com/office/drawing/2014/main" id="{64F9D6E9-BF7C-4888-9146-DC05AB8013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4654" y="467360"/>
            <a:ext cx="9125937" cy="6182821"/>
          </a:xfrm>
          <a:prstGeom prst="rect">
            <a:avLst/>
          </a:prstGeom>
        </p:spPr>
      </p:pic>
    </p:spTree>
    <p:extLst>
      <p:ext uri="{BB962C8B-B14F-4D97-AF65-F5344CB8AC3E}">
        <p14:creationId xmlns:p14="http://schemas.microsoft.com/office/powerpoint/2010/main" val="16896108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53;p16"/>
          <p:cNvPicPr preferRelativeResize="0"/>
          <p:nvPr/>
        </p:nvPicPr>
        <p:blipFill>
          <a:blip r:embed="rId2">
            <a:alphaModFix/>
          </a:blip>
          <a:stretch>
            <a:fillRect/>
          </a:stretch>
        </p:blipFill>
        <p:spPr>
          <a:xfrm>
            <a:off x="1680925" y="453611"/>
            <a:ext cx="9513547" cy="6021079"/>
          </a:xfrm>
          <a:prstGeom prst="rect">
            <a:avLst/>
          </a:prstGeom>
          <a:noFill/>
          <a:ln>
            <a:noFill/>
          </a:ln>
        </p:spPr>
      </p:pic>
    </p:spTree>
    <p:extLst>
      <p:ext uri="{BB962C8B-B14F-4D97-AF65-F5344CB8AC3E}">
        <p14:creationId xmlns:p14="http://schemas.microsoft.com/office/powerpoint/2010/main" val="23740048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General Thoughts on UML</a:t>
            </a:r>
          </a:p>
        </p:txBody>
      </p:sp>
      <p:sp>
        <p:nvSpPr>
          <p:cNvPr id="3" name="Content Placeholder 2"/>
          <p:cNvSpPr>
            <a:spLocks noGrp="1"/>
          </p:cNvSpPr>
          <p:nvPr>
            <p:ph idx="1"/>
          </p:nvPr>
        </p:nvSpPr>
        <p:spPr/>
        <p:txBody>
          <a:bodyPr/>
          <a:lstStyle/>
          <a:p>
            <a:r>
              <a:rPr lang="en-US" dirty="0"/>
              <a:t>if an application is to be of professional quality it must:</a:t>
            </a:r>
          </a:p>
          <a:p>
            <a:pPr lvl="1"/>
            <a:r>
              <a:rPr lang="en-US" dirty="0"/>
              <a:t>Meet the needs of the users</a:t>
            </a:r>
          </a:p>
          <a:p>
            <a:pPr lvl="1"/>
            <a:r>
              <a:rPr lang="en-US" dirty="0"/>
              <a:t>Be robust</a:t>
            </a:r>
          </a:p>
          <a:p>
            <a:pPr lvl="1"/>
            <a:r>
              <a:rPr lang="en-US" dirty="0"/>
              <a:t>Be maintainable</a:t>
            </a:r>
          </a:p>
          <a:p>
            <a:pPr lvl="1"/>
            <a:r>
              <a:rPr lang="en-US" dirty="0"/>
              <a:t>Be documented</a:t>
            </a:r>
          </a:p>
          <a:p>
            <a:endParaRPr lang="en-US" dirty="0"/>
          </a:p>
        </p:txBody>
      </p:sp>
    </p:spTree>
    <p:extLst>
      <p:ext uri="{BB962C8B-B14F-4D97-AF65-F5344CB8AC3E}">
        <p14:creationId xmlns:p14="http://schemas.microsoft.com/office/powerpoint/2010/main" val="3063034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Designing Software </a:t>
            </a:r>
          </a:p>
        </p:txBody>
      </p:sp>
      <p:sp>
        <p:nvSpPr>
          <p:cNvPr id="3" name="Content Placeholder 2"/>
          <p:cNvSpPr>
            <a:spLocks noGrp="1"/>
          </p:cNvSpPr>
          <p:nvPr>
            <p:ph idx="1"/>
          </p:nvPr>
        </p:nvSpPr>
        <p:spPr>
          <a:xfrm>
            <a:off x="838200" y="1825625"/>
            <a:ext cx="10515600" cy="4658302"/>
          </a:xfrm>
        </p:spPr>
        <p:txBody>
          <a:bodyPr>
            <a:normAutofit/>
          </a:bodyPr>
          <a:lstStyle/>
          <a:p>
            <a:r>
              <a:rPr lang="en-US" dirty="0"/>
              <a:t>Many developers using RAD tools will believe it makes sense to develop an application rapidly. </a:t>
            </a:r>
          </a:p>
          <a:p>
            <a:r>
              <a:rPr lang="en-US" dirty="0"/>
              <a:t>Write a prototype and then keep adding code until the application is complete. </a:t>
            </a:r>
          </a:p>
          <a:p>
            <a:r>
              <a:rPr lang="en-US" dirty="0"/>
              <a:t>There is however, a fundamental problem to this approach. </a:t>
            </a:r>
          </a:p>
          <a:p>
            <a:r>
              <a:rPr lang="en-US" dirty="0"/>
              <a:t>The resulting application will lack a well-defined, scalable architecture because it will not have been thought out properly. </a:t>
            </a:r>
          </a:p>
          <a:p>
            <a:r>
              <a:rPr lang="en-US" dirty="0"/>
              <a:t>This will more often than not compromise fundamental object oriented principals and result in undocumented, inefficient and difficult to maintain code.</a:t>
            </a:r>
          </a:p>
        </p:txBody>
      </p:sp>
    </p:spTree>
    <p:extLst>
      <p:ext uri="{BB962C8B-B14F-4D97-AF65-F5344CB8AC3E}">
        <p14:creationId xmlns:p14="http://schemas.microsoft.com/office/powerpoint/2010/main" val="3636938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768B8-FDE1-4B4D-B3E4-CA8DEF4B6B6B}"/>
              </a:ext>
            </a:extLst>
          </p:cNvPr>
          <p:cNvSpPr>
            <a:spLocks noGrp="1"/>
          </p:cNvSpPr>
          <p:nvPr>
            <p:ph type="title"/>
          </p:nvPr>
        </p:nvSpPr>
        <p:spPr/>
        <p:txBody>
          <a:bodyPr/>
          <a:lstStyle/>
          <a:p>
            <a:r>
              <a:rPr lang="en-US" dirty="0"/>
              <a:t>When I look at a Gantt chart…</a:t>
            </a:r>
          </a:p>
        </p:txBody>
      </p:sp>
      <p:sp>
        <p:nvSpPr>
          <p:cNvPr id="3" name="Content Placeholder 2">
            <a:extLst>
              <a:ext uri="{FF2B5EF4-FFF2-40B4-BE49-F238E27FC236}">
                <a16:creationId xmlns:a16="http://schemas.microsoft.com/office/drawing/2014/main" id="{5A2C2094-D734-466B-9024-A457DC7C64DF}"/>
              </a:ext>
            </a:extLst>
          </p:cNvPr>
          <p:cNvSpPr>
            <a:spLocks noGrp="1"/>
          </p:cNvSpPr>
          <p:nvPr>
            <p:ph idx="1"/>
          </p:nvPr>
        </p:nvSpPr>
        <p:spPr/>
        <p:txBody>
          <a:bodyPr/>
          <a:lstStyle/>
          <a:p>
            <a:r>
              <a:rPr lang="en-US" dirty="0"/>
              <a:t>I need to know what tasks are being worked on now and what tasks are upcoming.</a:t>
            </a:r>
          </a:p>
          <a:p>
            <a:r>
              <a:rPr lang="en-US" dirty="0"/>
              <a:t>When are the tasks due and what dependencies do they have.</a:t>
            </a:r>
          </a:p>
          <a:p>
            <a:r>
              <a:rPr lang="en-US" dirty="0"/>
              <a:t>Who is doing the tasks?</a:t>
            </a:r>
          </a:p>
          <a:p>
            <a:r>
              <a:rPr lang="en-US" dirty="0"/>
              <a:t>Is the project late, on time, or ahead.</a:t>
            </a:r>
          </a:p>
        </p:txBody>
      </p:sp>
    </p:spTree>
    <p:extLst>
      <p:ext uri="{BB962C8B-B14F-4D97-AF65-F5344CB8AC3E}">
        <p14:creationId xmlns:p14="http://schemas.microsoft.com/office/powerpoint/2010/main" val="25100448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Refine and Reduce Risk</a:t>
            </a:r>
          </a:p>
        </p:txBody>
      </p:sp>
      <p:sp>
        <p:nvSpPr>
          <p:cNvPr id="3" name="Content Placeholder 2"/>
          <p:cNvSpPr>
            <a:spLocks noGrp="1"/>
          </p:cNvSpPr>
          <p:nvPr>
            <p:ph idx="1"/>
          </p:nvPr>
        </p:nvSpPr>
        <p:spPr/>
        <p:txBody>
          <a:bodyPr/>
          <a:lstStyle/>
          <a:p>
            <a:r>
              <a:rPr lang="en-US" dirty="0"/>
              <a:t>With the use of UML, an appropriate UML development tool, and an application process or methodology, the design and refining of the application is shifted from the development phase to an analysis and design phase. </a:t>
            </a:r>
          </a:p>
          <a:p>
            <a:r>
              <a:rPr lang="en-US" dirty="0"/>
              <a:t>This reduces risk and provides a vehicle for testing the architecture of the system before coding begins. </a:t>
            </a:r>
          </a:p>
          <a:p>
            <a:r>
              <a:rPr lang="en-US" dirty="0"/>
              <a:t>The analysis and design overhead will eventually pay dividends as the system has been user driven, documented and when it’s time to start developing, many UML tools will generate skeleton code that will be efficient, object oriented and promote re-use.</a:t>
            </a:r>
          </a:p>
        </p:txBody>
      </p:sp>
    </p:spTree>
    <p:extLst>
      <p:ext uri="{BB962C8B-B14F-4D97-AF65-F5344CB8AC3E}">
        <p14:creationId xmlns:p14="http://schemas.microsoft.com/office/powerpoint/2010/main" val="15575432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7871F-E105-433E-B2B0-D64981C982F5}"/>
              </a:ext>
            </a:extLst>
          </p:cNvPr>
          <p:cNvSpPr>
            <a:spLocks noGrp="1"/>
          </p:cNvSpPr>
          <p:nvPr>
            <p:ph type="title"/>
          </p:nvPr>
        </p:nvSpPr>
        <p:spPr/>
        <p:txBody>
          <a:bodyPr/>
          <a:lstStyle/>
          <a:p>
            <a:r>
              <a:rPr lang="en-US" dirty="0"/>
              <a:t>UML Class Diagrams</a:t>
            </a:r>
          </a:p>
        </p:txBody>
      </p:sp>
      <p:pic>
        <p:nvPicPr>
          <p:cNvPr id="5" name="Picture 4">
            <a:extLst>
              <a:ext uri="{FF2B5EF4-FFF2-40B4-BE49-F238E27FC236}">
                <a16:creationId xmlns:a16="http://schemas.microsoft.com/office/drawing/2014/main" id="{0AD0ADEC-0927-4FA8-9723-8CE44A7B5A33}"/>
              </a:ext>
            </a:extLst>
          </p:cNvPr>
          <p:cNvPicPr>
            <a:picLocks noChangeAspect="1"/>
          </p:cNvPicPr>
          <p:nvPr/>
        </p:nvPicPr>
        <p:blipFill>
          <a:blip r:embed="rId2"/>
          <a:stretch>
            <a:fillRect/>
          </a:stretch>
        </p:blipFill>
        <p:spPr>
          <a:xfrm>
            <a:off x="2024882" y="1930834"/>
            <a:ext cx="6963747" cy="4239217"/>
          </a:xfrm>
          <a:prstGeom prst="rect">
            <a:avLst/>
          </a:prstGeom>
        </p:spPr>
      </p:pic>
    </p:spTree>
    <p:extLst>
      <p:ext uri="{BB962C8B-B14F-4D97-AF65-F5344CB8AC3E}">
        <p14:creationId xmlns:p14="http://schemas.microsoft.com/office/powerpoint/2010/main" val="4681480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1FE63-FD40-4D26-AA66-1D21E2DF4F34}"/>
              </a:ext>
            </a:extLst>
          </p:cNvPr>
          <p:cNvSpPr>
            <a:spLocks noGrp="1"/>
          </p:cNvSpPr>
          <p:nvPr>
            <p:ph type="title"/>
          </p:nvPr>
        </p:nvSpPr>
        <p:spPr/>
        <p:txBody>
          <a:bodyPr/>
          <a:lstStyle/>
          <a:p>
            <a:r>
              <a:rPr lang="en-US" dirty="0"/>
              <a:t>Also Relationships</a:t>
            </a:r>
          </a:p>
        </p:txBody>
      </p:sp>
      <p:pic>
        <p:nvPicPr>
          <p:cNvPr id="5" name="Picture 4">
            <a:extLst>
              <a:ext uri="{FF2B5EF4-FFF2-40B4-BE49-F238E27FC236}">
                <a16:creationId xmlns:a16="http://schemas.microsoft.com/office/drawing/2014/main" id="{DB539702-4422-4BB6-8898-8691109C7D2D}"/>
              </a:ext>
            </a:extLst>
          </p:cNvPr>
          <p:cNvPicPr>
            <a:picLocks noChangeAspect="1"/>
          </p:cNvPicPr>
          <p:nvPr/>
        </p:nvPicPr>
        <p:blipFill>
          <a:blip r:embed="rId2"/>
          <a:stretch>
            <a:fillRect/>
          </a:stretch>
        </p:blipFill>
        <p:spPr>
          <a:xfrm>
            <a:off x="2154976" y="1870780"/>
            <a:ext cx="10221751" cy="4372585"/>
          </a:xfrm>
          <a:prstGeom prst="rect">
            <a:avLst/>
          </a:prstGeom>
        </p:spPr>
      </p:pic>
    </p:spTree>
    <p:extLst>
      <p:ext uri="{BB962C8B-B14F-4D97-AF65-F5344CB8AC3E}">
        <p14:creationId xmlns:p14="http://schemas.microsoft.com/office/powerpoint/2010/main" val="4457285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6CAD3-9EE9-4312-A07B-BD190880D395}"/>
              </a:ext>
            </a:extLst>
          </p:cNvPr>
          <p:cNvSpPr>
            <a:spLocks noGrp="1"/>
          </p:cNvSpPr>
          <p:nvPr>
            <p:ph type="title"/>
          </p:nvPr>
        </p:nvSpPr>
        <p:spPr/>
        <p:txBody>
          <a:bodyPr/>
          <a:lstStyle/>
          <a:p>
            <a:r>
              <a:rPr lang="en-US" dirty="0"/>
              <a:t>Zoo System</a:t>
            </a:r>
          </a:p>
        </p:txBody>
      </p:sp>
      <p:pic>
        <p:nvPicPr>
          <p:cNvPr id="5" name="Picture 4">
            <a:extLst>
              <a:ext uri="{FF2B5EF4-FFF2-40B4-BE49-F238E27FC236}">
                <a16:creationId xmlns:a16="http://schemas.microsoft.com/office/drawing/2014/main" id="{53F99FBC-57C8-447A-839D-C10AC11A25CA}"/>
              </a:ext>
            </a:extLst>
          </p:cNvPr>
          <p:cNvPicPr>
            <a:picLocks noChangeAspect="1"/>
          </p:cNvPicPr>
          <p:nvPr/>
        </p:nvPicPr>
        <p:blipFill>
          <a:blip r:embed="rId2"/>
          <a:stretch>
            <a:fillRect/>
          </a:stretch>
        </p:blipFill>
        <p:spPr>
          <a:xfrm>
            <a:off x="3150211" y="2016285"/>
            <a:ext cx="5725324" cy="3915321"/>
          </a:xfrm>
          <a:prstGeom prst="rect">
            <a:avLst/>
          </a:prstGeom>
        </p:spPr>
      </p:pic>
    </p:spTree>
    <p:extLst>
      <p:ext uri="{BB962C8B-B14F-4D97-AF65-F5344CB8AC3E}">
        <p14:creationId xmlns:p14="http://schemas.microsoft.com/office/powerpoint/2010/main" val="32555613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20A4-26B8-4ADC-A86D-B77BFC8154D5}"/>
              </a:ext>
            </a:extLst>
          </p:cNvPr>
          <p:cNvSpPr>
            <a:spLocks noGrp="1"/>
          </p:cNvSpPr>
          <p:nvPr>
            <p:ph type="title"/>
          </p:nvPr>
        </p:nvSpPr>
        <p:spPr/>
        <p:txBody>
          <a:bodyPr/>
          <a:lstStyle/>
          <a:p>
            <a:r>
              <a:rPr lang="en-US" dirty="0"/>
              <a:t>Zoo System</a:t>
            </a:r>
          </a:p>
        </p:txBody>
      </p:sp>
      <p:pic>
        <p:nvPicPr>
          <p:cNvPr id="5" name="Picture 4">
            <a:extLst>
              <a:ext uri="{FF2B5EF4-FFF2-40B4-BE49-F238E27FC236}">
                <a16:creationId xmlns:a16="http://schemas.microsoft.com/office/drawing/2014/main" id="{29404EDA-530B-4760-8E5F-6AA2CAB0F5F1}"/>
              </a:ext>
            </a:extLst>
          </p:cNvPr>
          <p:cNvPicPr>
            <a:picLocks noChangeAspect="1"/>
          </p:cNvPicPr>
          <p:nvPr/>
        </p:nvPicPr>
        <p:blipFill>
          <a:blip r:embed="rId2"/>
          <a:stretch>
            <a:fillRect/>
          </a:stretch>
        </p:blipFill>
        <p:spPr>
          <a:xfrm>
            <a:off x="1021211" y="1976406"/>
            <a:ext cx="10431331" cy="3972479"/>
          </a:xfrm>
          <a:prstGeom prst="rect">
            <a:avLst/>
          </a:prstGeom>
        </p:spPr>
      </p:pic>
    </p:spTree>
    <p:extLst>
      <p:ext uri="{BB962C8B-B14F-4D97-AF65-F5344CB8AC3E}">
        <p14:creationId xmlns:p14="http://schemas.microsoft.com/office/powerpoint/2010/main" val="28147502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2CC6D-EC69-4CA3-82B2-8DBD84E5745D}"/>
              </a:ext>
            </a:extLst>
          </p:cNvPr>
          <p:cNvSpPr>
            <a:spLocks noGrp="1"/>
          </p:cNvSpPr>
          <p:nvPr>
            <p:ph type="title"/>
          </p:nvPr>
        </p:nvSpPr>
        <p:spPr/>
        <p:txBody>
          <a:bodyPr/>
          <a:lstStyle/>
          <a:p>
            <a:r>
              <a:rPr lang="en-US" dirty="0"/>
              <a:t>Zoo System</a:t>
            </a:r>
          </a:p>
        </p:txBody>
      </p:sp>
      <p:pic>
        <p:nvPicPr>
          <p:cNvPr id="5" name="Picture 4">
            <a:extLst>
              <a:ext uri="{FF2B5EF4-FFF2-40B4-BE49-F238E27FC236}">
                <a16:creationId xmlns:a16="http://schemas.microsoft.com/office/drawing/2014/main" id="{6DBA3A9B-D6BF-4D79-8249-BA4CDDAF3AB7}"/>
              </a:ext>
            </a:extLst>
          </p:cNvPr>
          <p:cNvPicPr>
            <a:picLocks noChangeAspect="1"/>
          </p:cNvPicPr>
          <p:nvPr/>
        </p:nvPicPr>
        <p:blipFill>
          <a:blip r:embed="rId2"/>
          <a:stretch>
            <a:fillRect/>
          </a:stretch>
        </p:blipFill>
        <p:spPr>
          <a:xfrm>
            <a:off x="976746" y="1953970"/>
            <a:ext cx="10745700" cy="4839375"/>
          </a:xfrm>
          <a:prstGeom prst="rect">
            <a:avLst/>
          </a:prstGeom>
        </p:spPr>
      </p:pic>
    </p:spTree>
    <p:extLst>
      <p:ext uri="{BB962C8B-B14F-4D97-AF65-F5344CB8AC3E}">
        <p14:creationId xmlns:p14="http://schemas.microsoft.com/office/powerpoint/2010/main" val="9260296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E16EA-078E-4D25-B4BE-46A4654ABAD9}"/>
              </a:ext>
            </a:extLst>
          </p:cNvPr>
          <p:cNvSpPr>
            <a:spLocks noGrp="1"/>
          </p:cNvSpPr>
          <p:nvPr>
            <p:ph type="title"/>
          </p:nvPr>
        </p:nvSpPr>
        <p:spPr/>
        <p:txBody>
          <a:bodyPr/>
          <a:lstStyle/>
          <a:p>
            <a:r>
              <a:rPr lang="en-US" dirty="0"/>
              <a:t>Zoo System</a:t>
            </a:r>
          </a:p>
        </p:txBody>
      </p:sp>
      <p:pic>
        <p:nvPicPr>
          <p:cNvPr id="5" name="Picture 4">
            <a:extLst>
              <a:ext uri="{FF2B5EF4-FFF2-40B4-BE49-F238E27FC236}">
                <a16:creationId xmlns:a16="http://schemas.microsoft.com/office/drawing/2014/main" id="{BB36D08A-62DF-4A3A-BF0A-BF013FAA3AB6}"/>
              </a:ext>
            </a:extLst>
          </p:cNvPr>
          <p:cNvPicPr>
            <a:picLocks noChangeAspect="1"/>
          </p:cNvPicPr>
          <p:nvPr/>
        </p:nvPicPr>
        <p:blipFill>
          <a:blip r:embed="rId2"/>
          <a:stretch>
            <a:fillRect/>
          </a:stretch>
        </p:blipFill>
        <p:spPr>
          <a:xfrm>
            <a:off x="971725" y="1898552"/>
            <a:ext cx="10745700" cy="4839375"/>
          </a:xfrm>
          <a:prstGeom prst="rect">
            <a:avLst/>
          </a:prstGeom>
        </p:spPr>
      </p:pic>
      <p:pic>
        <p:nvPicPr>
          <p:cNvPr id="7" name="Picture 6">
            <a:extLst>
              <a:ext uri="{FF2B5EF4-FFF2-40B4-BE49-F238E27FC236}">
                <a16:creationId xmlns:a16="http://schemas.microsoft.com/office/drawing/2014/main" id="{D1F56DB6-82CA-414D-B24C-5F0049B0CABC}"/>
              </a:ext>
            </a:extLst>
          </p:cNvPr>
          <p:cNvPicPr>
            <a:picLocks noChangeAspect="1"/>
          </p:cNvPicPr>
          <p:nvPr/>
        </p:nvPicPr>
        <p:blipFill>
          <a:blip r:embed="rId3"/>
          <a:stretch>
            <a:fillRect/>
          </a:stretch>
        </p:blipFill>
        <p:spPr>
          <a:xfrm>
            <a:off x="628777" y="2652604"/>
            <a:ext cx="342948" cy="1552792"/>
          </a:xfrm>
          <a:prstGeom prst="rect">
            <a:avLst/>
          </a:prstGeom>
        </p:spPr>
      </p:pic>
    </p:spTree>
    <p:extLst>
      <p:ext uri="{BB962C8B-B14F-4D97-AF65-F5344CB8AC3E}">
        <p14:creationId xmlns:p14="http://schemas.microsoft.com/office/powerpoint/2010/main" val="15495366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DFF32-4B69-4CA3-A9EC-EE9AC9417054}"/>
              </a:ext>
            </a:extLst>
          </p:cNvPr>
          <p:cNvSpPr>
            <a:spLocks noGrp="1"/>
          </p:cNvSpPr>
          <p:nvPr>
            <p:ph type="title"/>
          </p:nvPr>
        </p:nvSpPr>
        <p:spPr/>
        <p:txBody>
          <a:bodyPr/>
          <a:lstStyle/>
          <a:p>
            <a:r>
              <a:rPr lang="en-US" dirty="0"/>
              <a:t>Zoo System</a:t>
            </a:r>
          </a:p>
        </p:txBody>
      </p:sp>
      <p:pic>
        <p:nvPicPr>
          <p:cNvPr id="5" name="Picture 4">
            <a:extLst>
              <a:ext uri="{FF2B5EF4-FFF2-40B4-BE49-F238E27FC236}">
                <a16:creationId xmlns:a16="http://schemas.microsoft.com/office/drawing/2014/main" id="{7CE60F3C-D2F6-4F9F-ADD7-B5A084502AC0}"/>
              </a:ext>
            </a:extLst>
          </p:cNvPr>
          <p:cNvPicPr>
            <a:picLocks noChangeAspect="1"/>
          </p:cNvPicPr>
          <p:nvPr/>
        </p:nvPicPr>
        <p:blipFill>
          <a:blip r:embed="rId2"/>
          <a:stretch>
            <a:fillRect/>
          </a:stretch>
        </p:blipFill>
        <p:spPr>
          <a:xfrm>
            <a:off x="425390" y="1690688"/>
            <a:ext cx="11193437" cy="4305901"/>
          </a:xfrm>
          <a:prstGeom prst="rect">
            <a:avLst/>
          </a:prstGeom>
        </p:spPr>
      </p:pic>
    </p:spTree>
    <p:extLst>
      <p:ext uri="{BB962C8B-B14F-4D97-AF65-F5344CB8AC3E}">
        <p14:creationId xmlns:p14="http://schemas.microsoft.com/office/powerpoint/2010/main" val="30037993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0A171-1954-4095-BE69-477E9984E527}"/>
              </a:ext>
            </a:extLst>
          </p:cNvPr>
          <p:cNvSpPr>
            <a:spLocks noGrp="1"/>
          </p:cNvSpPr>
          <p:nvPr>
            <p:ph type="title"/>
          </p:nvPr>
        </p:nvSpPr>
        <p:spPr/>
        <p:txBody>
          <a:bodyPr/>
          <a:lstStyle/>
          <a:p>
            <a:r>
              <a:rPr lang="en-US" dirty="0"/>
              <a:t>Zoo System</a:t>
            </a:r>
          </a:p>
        </p:txBody>
      </p:sp>
      <p:pic>
        <p:nvPicPr>
          <p:cNvPr id="5" name="Picture 4">
            <a:extLst>
              <a:ext uri="{FF2B5EF4-FFF2-40B4-BE49-F238E27FC236}">
                <a16:creationId xmlns:a16="http://schemas.microsoft.com/office/drawing/2014/main" id="{1EF9CDE2-0992-42BD-B198-99D926E7B211}"/>
              </a:ext>
            </a:extLst>
          </p:cNvPr>
          <p:cNvPicPr>
            <a:picLocks noChangeAspect="1"/>
          </p:cNvPicPr>
          <p:nvPr/>
        </p:nvPicPr>
        <p:blipFill>
          <a:blip r:embed="rId2"/>
          <a:stretch>
            <a:fillRect/>
          </a:stretch>
        </p:blipFill>
        <p:spPr>
          <a:xfrm>
            <a:off x="658669" y="1984515"/>
            <a:ext cx="6182588" cy="4182059"/>
          </a:xfrm>
          <a:prstGeom prst="rect">
            <a:avLst/>
          </a:prstGeom>
        </p:spPr>
      </p:pic>
    </p:spTree>
    <p:extLst>
      <p:ext uri="{BB962C8B-B14F-4D97-AF65-F5344CB8AC3E}">
        <p14:creationId xmlns:p14="http://schemas.microsoft.com/office/powerpoint/2010/main" val="31916048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3CC9C-6B19-43E5-A052-884ADF2ADF84}"/>
              </a:ext>
            </a:extLst>
          </p:cNvPr>
          <p:cNvSpPr>
            <a:spLocks noGrp="1"/>
          </p:cNvSpPr>
          <p:nvPr>
            <p:ph type="title"/>
          </p:nvPr>
        </p:nvSpPr>
        <p:spPr/>
        <p:txBody>
          <a:bodyPr/>
          <a:lstStyle/>
          <a:p>
            <a:r>
              <a:rPr lang="en-US" dirty="0"/>
              <a:t>Zoo System</a:t>
            </a:r>
          </a:p>
        </p:txBody>
      </p:sp>
      <p:pic>
        <p:nvPicPr>
          <p:cNvPr id="5" name="Picture 4">
            <a:extLst>
              <a:ext uri="{FF2B5EF4-FFF2-40B4-BE49-F238E27FC236}">
                <a16:creationId xmlns:a16="http://schemas.microsoft.com/office/drawing/2014/main" id="{4E31E513-E5A8-4DC6-9AD7-44A3A389F2FA}"/>
              </a:ext>
            </a:extLst>
          </p:cNvPr>
          <p:cNvPicPr>
            <a:picLocks noChangeAspect="1"/>
          </p:cNvPicPr>
          <p:nvPr/>
        </p:nvPicPr>
        <p:blipFill>
          <a:blip r:embed="rId2"/>
          <a:stretch>
            <a:fillRect/>
          </a:stretch>
        </p:blipFill>
        <p:spPr>
          <a:xfrm>
            <a:off x="361149" y="1391051"/>
            <a:ext cx="11469701" cy="4839375"/>
          </a:xfrm>
          <a:prstGeom prst="rect">
            <a:avLst/>
          </a:prstGeom>
        </p:spPr>
      </p:pic>
    </p:spTree>
    <p:extLst>
      <p:ext uri="{BB962C8B-B14F-4D97-AF65-F5344CB8AC3E}">
        <p14:creationId xmlns:p14="http://schemas.microsoft.com/office/powerpoint/2010/main" val="4041447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E014D-4274-468E-9329-71C6EEF0C562}"/>
              </a:ext>
            </a:extLst>
          </p:cNvPr>
          <p:cNvSpPr>
            <a:spLocks noGrp="1"/>
          </p:cNvSpPr>
          <p:nvPr>
            <p:ph type="title"/>
          </p:nvPr>
        </p:nvSpPr>
        <p:spPr/>
        <p:txBody>
          <a:bodyPr/>
          <a:lstStyle/>
          <a:p>
            <a:r>
              <a:rPr lang="en-US" dirty="0"/>
              <a:t>Tools for Gantt Charts</a:t>
            </a:r>
          </a:p>
        </p:txBody>
      </p:sp>
      <p:sp>
        <p:nvSpPr>
          <p:cNvPr id="3" name="Content Placeholder 2">
            <a:extLst>
              <a:ext uri="{FF2B5EF4-FFF2-40B4-BE49-F238E27FC236}">
                <a16:creationId xmlns:a16="http://schemas.microsoft.com/office/drawing/2014/main" id="{697DAE5F-8ADC-4270-BD30-82CF8D84A60A}"/>
              </a:ext>
            </a:extLst>
          </p:cNvPr>
          <p:cNvSpPr>
            <a:spLocks noGrp="1"/>
          </p:cNvSpPr>
          <p:nvPr>
            <p:ph idx="1"/>
          </p:nvPr>
        </p:nvSpPr>
        <p:spPr/>
        <p:txBody>
          <a:bodyPr/>
          <a:lstStyle/>
          <a:p>
            <a:r>
              <a:rPr lang="en-US" dirty="0"/>
              <a:t>GanttPro.com</a:t>
            </a:r>
          </a:p>
          <a:p>
            <a:r>
              <a:rPr lang="en-US" dirty="0" err="1"/>
              <a:t>TeamGantt</a:t>
            </a:r>
            <a:endParaRPr lang="en-US" dirty="0"/>
          </a:p>
          <a:p>
            <a:r>
              <a:rPr lang="en-US" dirty="0"/>
              <a:t>Excel</a:t>
            </a:r>
          </a:p>
          <a:p>
            <a:r>
              <a:rPr lang="en-US" dirty="0"/>
              <a:t>LucidChart.io</a:t>
            </a:r>
          </a:p>
          <a:p>
            <a:r>
              <a:rPr lang="en-US" dirty="0"/>
              <a:t>Can convert from Trello</a:t>
            </a:r>
          </a:p>
        </p:txBody>
      </p:sp>
    </p:spTree>
    <p:extLst>
      <p:ext uri="{BB962C8B-B14F-4D97-AF65-F5344CB8AC3E}">
        <p14:creationId xmlns:p14="http://schemas.microsoft.com/office/powerpoint/2010/main" val="25412205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26947-E1EB-42E5-A352-731EB23A9B7E}"/>
              </a:ext>
            </a:extLst>
          </p:cNvPr>
          <p:cNvSpPr>
            <a:spLocks noGrp="1"/>
          </p:cNvSpPr>
          <p:nvPr>
            <p:ph type="title"/>
          </p:nvPr>
        </p:nvSpPr>
        <p:spPr/>
        <p:txBody>
          <a:bodyPr/>
          <a:lstStyle/>
          <a:p>
            <a:r>
              <a:rPr lang="en-US" dirty="0"/>
              <a:t>Zoo System</a:t>
            </a:r>
          </a:p>
        </p:txBody>
      </p:sp>
      <p:pic>
        <p:nvPicPr>
          <p:cNvPr id="5" name="Picture 4">
            <a:extLst>
              <a:ext uri="{FF2B5EF4-FFF2-40B4-BE49-F238E27FC236}">
                <a16:creationId xmlns:a16="http://schemas.microsoft.com/office/drawing/2014/main" id="{B34741F0-D895-4707-9921-D7EAF4B66AE6}"/>
              </a:ext>
            </a:extLst>
          </p:cNvPr>
          <p:cNvPicPr>
            <a:picLocks noChangeAspect="1"/>
          </p:cNvPicPr>
          <p:nvPr/>
        </p:nvPicPr>
        <p:blipFill>
          <a:blip r:embed="rId2"/>
          <a:stretch>
            <a:fillRect/>
          </a:stretch>
        </p:blipFill>
        <p:spPr>
          <a:xfrm>
            <a:off x="608100" y="1910647"/>
            <a:ext cx="10745700" cy="4324954"/>
          </a:xfrm>
          <a:prstGeom prst="rect">
            <a:avLst/>
          </a:prstGeom>
        </p:spPr>
      </p:pic>
    </p:spTree>
    <p:extLst>
      <p:ext uri="{BB962C8B-B14F-4D97-AF65-F5344CB8AC3E}">
        <p14:creationId xmlns:p14="http://schemas.microsoft.com/office/powerpoint/2010/main" val="24510055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9630B-9D2A-4E89-AB46-91F5BFE59B04}"/>
              </a:ext>
            </a:extLst>
          </p:cNvPr>
          <p:cNvSpPr>
            <a:spLocks noGrp="1"/>
          </p:cNvSpPr>
          <p:nvPr>
            <p:ph type="title"/>
          </p:nvPr>
        </p:nvSpPr>
        <p:spPr/>
        <p:txBody>
          <a:bodyPr/>
          <a:lstStyle/>
          <a:p>
            <a:r>
              <a:rPr lang="en-US" dirty="0"/>
              <a:t>Zoo System</a:t>
            </a:r>
          </a:p>
        </p:txBody>
      </p:sp>
      <p:pic>
        <p:nvPicPr>
          <p:cNvPr id="5" name="Picture 4">
            <a:extLst>
              <a:ext uri="{FF2B5EF4-FFF2-40B4-BE49-F238E27FC236}">
                <a16:creationId xmlns:a16="http://schemas.microsoft.com/office/drawing/2014/main" id="{56ECCCE4-A4CB-4CF2-B71E-B2C274517167}"/>
              </a:ext>
            </a:extLst>
          </p:cNvPr>
          <p:cNvPicPr>
            <a:picLocks noChangeAspect="1"/>
          </p:cNvPicPr>
          <p:nvPr/>
        </p:nvPicPr>
        <p:blipFill>
          <a:blip r:embed="rId2"/>
          <a:stretch>
            <a:fillRect/>
          </a:stretch>
        </p:blipFill>
        <p:spPr>
          <a:xfrm>
            <a:off x="447096" y="1934152"/>
            <a:ext cx="6457950" cy="4438650"/>
          </a:xfrm>
          <a:prstGeom prst="rect">
            <a:avLst/>
          </a:prstGeom>
        </p:spPr>
      </p:pic>
    </p:spTree>
    <p:extLst>
      <p:ext uri="{BB962C8B-B14F-4D97-AF65-F5344CB8AC3E}">
        <p14:creationId xmlns:p14="http://schemas.microsoft.com/office/powerpoint/2010/main" val="11022943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E44FB-B462-4E3E-B4E5-0F403269D230}"/>
              </a:ext>
            </a:extLst>
          </p:cNvPr>
          <p:cNvSpPr>
            <a:spLocks noGrp="1"/>
          </p:cNvSpPr>
          <p:nvPr>
            <p:ph type="title"/>
          </p:nvPr>
        </p:nvSpPr>
        <p:spPr/>
        <p:txBody>
          <a:bodyPr/>
          <a:lstStyle/>
          <a:p>
            <a:r>
              <a:rPr lang="en-US" dirty="0"/>
              <a:t>Zoo System</a:t>
            </a:r>
          </a:p>
        </p:txBody>
      </p:sp>
      <p:pic>
        <p:nvPicPr>
          <p:cNvPr id="5" name="Picture 4">
            <a:extLst>
              <a:ext uri="{FF2B5EF4-FFF2-40B4-BE49-F238E27FC236}">
                <a16:creationId xmlns:a16="http://schemas.microsoft.com/office/drawing/2014/main" id="{8C2B48AA-30AF-476F-9110-1E25ACFA3AE1}"/>
              </a:ext>
            </a:extLst>
          </p:cNvPr>
          <p:cNvPicPr>
            <a:picLocks noChangeAspect="1"/>
          </p:cNvPicPr>
          <p:nvPr/>
        </p:nvPicPr>
        <p:blipFill>
          <a:blip r:embed="rId2"/>
          <a:stretch>
            <a:fillRect/>
          </a:stretch>
        </p:blipFill>
        <p:spPr>
          <a:xfrm>
            <a:off x="694114" y="1797285"/>
            <a:ext cx="11136279" cy="4525006"/>
          </a:xfrm>
          <a:prstGeom prst="rect">
            <a:avLst/>
          </a:prstGeom>
        </p:spPr>
      </p:pic>
    </p:spTree>
    <p:extLst>
      <p:ext uri="{BB962C8B-B14F-4D97-AF65-F5344CB8AC3E}">
        <p14:creationId xmlns:p14="http://schemas.microsoft.com/office/powerpoint/2010/main" val="17433753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B85F8-FA75-45A7-8B7C-5D4D87AED008}"/>
              </a:ext>
            </a:extLst>
          </p:cNvPr>
          <p:cNvSpPr>
            <a:spLocks noGrp="1"/>
          </p:cNvSpPr>
          <p:nvPr>
            <p:ph type="title"/>
          </p:nvPr>
        </p:nvSpPr>
        <p:spPr/>
        <p:txBody>
          <a:bodyPr/>
          <a:lstStyle/>
          <a:p>
            <a:r>
              <a:rPr lang="en-US" dirty="0"/>
              <a:t>Zoo System</a:t>
            </a:r>
          </a:p>
        </p:txBody>
      </p:sp>
      <p:pic>
        <p:nvPicPr>
          <p:cNvPr id="5" name="Picture 4">
            <a:extLst>
              <a:ext uri="{FF2B5EF4-FFF2-40B4-BE49-F238E27FC236}">
                <a16:creationId xmlns:a16="http://schemas.microsoft.com/office/drawing/2014/main" id="{0CF0A0B4-9837-4B93-A88E-F96B5319A05B}"/>
              </a:ext>
            </a:extLst>
          </p:cNvPr>
          <p:cNvPicPr>
            <a:picLocks noChangeAspect="1"/>
          </p:cNvPicPr>
          <p:nvPr/>
        </p:nvPicPr>
        <p:blipFill>
          <a:blip r:embed="rId2"/>
          <a:stretch>
            <a:fillRect/>
          </a:stretch>
        </p:blipFill>
        <p:spPr>
          <a:xfrm>
            <a:off x="1072574" y="2107937"/>
            <a:ext cx="10845842" cy="3618159"/>
          </a:xfrm>
          <a:prstGeom prst="rect">
            <a:avLst/>
          </a:prstGeom>
        </p:spPr>
      </p:pic>
    </p:spTree>
    <p:extLst>
      <p:ext uri="{BB962C8B-B14F-4D97-AF65-F5344CB8AC3E}">
        <p14:creationId xmlns:p14="http://schemas.microsoft.com/office/powerpoint/2010/main" val="34170089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AA5ED-4FEF-468A-B53B-D2BCE6AF6639}"/>
              </a:ext>
            </a:extLst>
          </p:cNvPr>
          <p:cNvSpPr>
            <a:spLocks noGrp="1"/>
          </p:cNvSpPr>
          <p:nvPr>
            <p:ph type="title"/>
          </p:nvPr>
        </p:nvSpPr>
        <p:spPr/>
        <p:txBody>
          <a:bodyPr/>
          <a:lstStyle/>
          <a:p>
            <a:r>
              <a:rPr lang="en-US" dirty="0"/>
              <a:t>Relationships</a:t>
            </a:r>
          </a:p>
        </p:txBody>
      </p:sp>
      <p:pic>
        <p:nvPicPr>
          <p:cNvPr id="5" name="Picture 4">
            <a:extLst>
              <a:ext uri="{FF2B5EF4-FFF2-40B4-BE49-F238E27FC236}">
                <a16:creationId xmlns:a16="http://schemas.microsoft.com/office/drawing/2014/main" id="{CF1F6F7C-0EA0-4CB7-8289-A28ABB076E03}"/>
              </a:ext>
            </a:extLst>
          </p:cNvPr>
          <p:cNvPicPr>
            <a:picLocks noChangeAspect="1"/>
          </p:cNvPicPr>
          <p:nvPr/>
        </p:nvPicPr>
        <p:blipFill>
          <a:blip r:embed="rId2"/>
          <a:stretch>
            <a:fillRect/>
          </a:stretch>
        </p:blipFill>
        <p:spPr>
          <a:xfrm>
            <a:off x="2043195" y="1571994"/>
            <a:ext cx="6381714" cy="2608309"/>
          </a:xfrm>
          <a:prstGeom prst="rect">
            <a:avLst/>
          </a:prstGeom>
        </p:spPr>
      </p:pic>
    </p:spTree>
    <p:extLst>
      <p:ext uri="{BB962C8B-B14F-4D97-AF65-F5344CB8AC3E}">
        <p14:creationId xmlns:p14="http://schemas.microsoft.com/office/powerpoint/2010/main" val="10318655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A709A-B6A4-4F85-9386-C5B39322AAF9}"/>
              </a:ext>
            </a:extLst>
          </p:cNvPr>
          <p:cNvSpPr>
            <a:spLocks noGrp="1"/>
          </p:cNvSpPr>
          <p:nvPr>
            <p:ph type="title"/>
          </p:nvPr>
        </p:nvSpPr>
        <p:spPr/>
        <p:txBody>
          <a:bodyPr/>
          <a:lstStyle/>
          <a:p>
            <a:r>
              <a:rPr lang="en-US" dirty="0"/>
              <a:t>Relationships</a:t>
            </a:r>
          </a:p>
        </p:txBody>
      </p:sp>
      <p:pic>
        <p:nvPicPr>
          <p:cNvPr id="5" name="Picture 4">
            <a:extLst>
              <a:ext uri="{FF2B5EF4-FFF2-40B4-BE49-F238E27FC236}">
                <a16:creationId xmlns:a16="http://schemas.microsoft.com/office/drawing/2014/main" id="{A6696AF3-C0EE-4AA5-9EC4-F6FA8561B491}"/>
              </a:ext>
            </a:extLst>
          </p:cNvPr>
          <p:cNvPicPr>
            <a:picLocks noChangeAspect="1"/>
          </p:cNvPicPr>
          <p:nvPr/>
        </p:nvPicPr>
        <p:blipFill>
          <a:blip r:embed="rId2"/>
          <a:stretch>
            <a:fillRect/>
          </a:stretch>
        </p:blipFill>
        <p:spPr>
          <a:xfrm>
            <a:off x="1951618" y="1528202"/>
            <a:ext cx="8963468" cy="4627322"/>
          </a:xfrm>
          <a:prstGeom prst="rect">
            <a:avLst/>
          </a:prstGeom>
        </p:spPr>
      </p:pic>
    </p:spTree>
    <p:extLst>
      <p:ext uri="{BB962C8B-B14F-4D97-AF65-F5344CB8AC3E}">
        <p14:creationId xmlns:p14="http://schemas.microsoft.com/office/powerpoint/2010/main" val="5775866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F9FD-C21F-4E77-86A1-86B6B2FC53D9}"/>
              </a:ext>
            </a:extLst>
          </p:cNvPr>
          <p:cNvSpPr>
            <a:spLocks noGrp="1"/>
          </p:cNvSpPr>
          <p:nvPr>
            <p:ph type="title"/>
          </p:nvPr>
        </p:nvSpPr>
        <p:spPr/>
        <p:txBody>
          <a:bodyPr/>
          <a:lstStyle/>
          <a:p>
            <a:r>
              <a:rPr lang="en-US" dirty="0"/>
              <a:t>Relationships</a:t>
            </a:r>
          </a:p>
        </p:txBody>
      </p:sp>
      <p:pic>
        <p:nvPicPr>
          <p:cNvPr id="5" name="Picture 4">
            <a:extLst>
              <a:ext uri="{FF2B5EF4-FFF2-40B4-BE49-F238E27FC236}">
                <a16:creationId xmlns:a16="http://schemas.microsoft.com/office/drawing/2014/main" id="{7778960D-2C94-45AF-A490-2644F6A5C02B}"/>
              </a:ext>
            </a:extLst>
          </p:cNvPr>
          <p:cNvPicPr>
            <a:picLocks noChangeAspect="1"/>
          </p:cNvPicPr>
          <p:nvPr/>
        </p:nvPicPr>
        <p:blipFill>
          <a:blip r:embed="rId2"/>
          <a:stretch>
            <a:fillRect/>
          </a:stretch>
        </p:blipFill>
        <p:spPr>
          <a:xfrm>
            <a:off x="2443936" y="1566400"/>
            <a:ext cx="8262916" cy="4301046"/>
          </a:xfrm>
          <a:prstGeom prst="rect">
            <a:avLst/>
          </a:prstGeom>
        </p:spPr>
      </p:pic>
    </p:spTree>
    <p:extLst>
      <p:ext uri="{BB962C8B-B14F-4D97-AF65-F5344CB8AC3E}">
        <p14:creationId xmlns:p14="http://schemas.microsoft.com/office/powerpoint/2010/main" val="13251337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36114-738A-47E8-9E3A-70E51AF9F572}"/>
              </a:ext>
            </a:extLst>
          </p:cNvPr>
          <p:cNvSpPr>
            <a:spLocks noGrp="1"/>
          </p:cNvSpPr>
          <p:nvPr>
            <p:ph type="title"/>
          </p:nvPr>
        </p:nvSpPr>
        <p:spPr/>
        <p:txBody>
          <a:bodyPr/>
          <a:lstStyle/>
          <a:p>
            <a:r>
              <a:rPr lang="en-US" dirty="0"/>
              <a:t>Relationships</a:t>
            </a:r>
          </a:p>
        </p:txBody>
      </p:sp>
      <p:pic>
        <p:nvPicPr>
          <p:cNvPr id="5" name="Picture 4">
            <a:extLst>
              <a:ext uri="{FF2B5EF4-FFF2-40B4-BE49-F238E27FC236}">
                <a16:creationId xmlns:a16="http://schemas.microsoft.com/office/drawing/2014/main" id="{23DE536F-0253-40B4-9E96-BD3C174EC5E6}"/>
              </a:ext>
            </a:extLst>
          </p:cNvPr>
          <p:cNvPicPr>
            <a:picLocks noChangeAspect="1"/>
          </p:cNvPicPr>
          <p:nvPr/>
        </p:nvPicPr>
        <p:blipFill>
          <a:blip r:embed="rId2"/>
          <a:stretch>
            <a:fillRect/>
          </a:stretch>
        </p:blipFill>
        <p:spPr>
          <a:xfrm>
            <a:off x="2694437" y="1690688"/>
            <a:ext cx="7852234" cy="4096226"/>
          </a:xfrm>
          <a:prstGeom prst="rect">
            <a:avLst/>
          </a:prstGeom>
        </p:spPr>
      </p:pic>
    </p:spTree>
    <p:extLst>
      <p:ext uri="{BB962C8B-B14F-4D97-AF65-F5344CB8AC3E}">
        <p14:creationId xmlns:p14="http://schemas.microsoft.com/office/powerpoint/2010/main" val="38405746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2E4E5-86D8-4965-8CA5-04308B628C6B}"/>
              </a:ext>
            </a:extLst>
          </p:cNvPr>
          <p:cNvSpPr>
            <a:spLocks noGrp="1"/>
          </p:cNvSpPr>
          <p:nvPr>
            <p:ph type="title"/>
          </p:nvPr>
        </p:nvSpPr>
        <p:spPr/>
        <p:txBody>
          <a:bodyPr/>
          <a:lstStyle/>
          <a:p>
            <a:r>
              <a:rPr lang="en-US" dirty="0"/>
              <a:t>Relationships</a:t>
            </a:r>
          </a:p>
        </p:txBody>
      </p:sp>
      <p:pic>
        <p:nvPicPr>
          <p:cNvPr id="5" name="Picture 4">
            <a:extLst>
              <a:ext uri="{FF2B5EF4-FFF2-40B4-BE49-F238E27FC236}">
                <a16:creationId xmlns:a16="http://schemas.microsoft.com/office/drawing/2014/main" id="{BFB70721-4EDB-4E44-BC3A-8C51543B04CA}"/>
              </a:ext>
            </a:extLst>
          </p:cNvPr>
          <p:cNvPicPr>
            <a:picLocks noChangeAspect="1"/>
          </p:cNvPicPr>
          <p:nvPr/>
        </p:nvPicPr>
        <p:blipFill>
          <a:blip r:embed="rId2"/>
          <a:stretch>
            <a:fillRect/>
          </a:stretch>
        </p:blipFill>
        <p:spPr>
          <a:xfrm>
            <a:off x="2807379" y="1690688"/>
            <a:ext cx="7417276" cy="3869883"/>
          </a:xfrm>
          <a:prstGeom prst="rect">
            <a:avLst/>
          </a:prstGeom>
        </p:spPr>
      </p:pic>
    </p:spTree>
    <p:extLst>
      <p:ext uri="{BB962C8B-B14F-4D97-AF65-F5344CB8AC3E}">
        <p14:creationId xmlns:p14="http://schemas.microsoft.com/office/powerpoint/2010/main" val="11674108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CEF31-70E6-4E0F-9A8E-FD3822E282B9}"/>
              </a:ext>
            </a:extLst>
          </p:cNvPr>
          <p:cNvSpPr>
            <a:spLocks noGrp="1"/>
          </p:cNvSpPr>
          <p:nvPr>
            <p:ph type="title"/>
          </p:nvPr>
        </p:nvSpPr>
        <p:spPr/>
        <p:txBody>
          <a:bodyPr/>
          <a:lstStyle/>
          <a:p>
            <a:r>
              <a:rPr lang="en-US" dirty="0"/>
              <a:t>Relationships</a:t>
            </a:r>
          </a:p>
        </p:txBody>
      </p:sp>
      <p:pic>
        <p:nvPicPr>
          <p:cNvPr id="5" name="Picture 4">
            <a:extLst>
              <a:ext uri="{FF2B5EF4-FFF2-40B4-BE49-F238E27FC236}">
                <a16:creationId xmlns:a16="http://schemas.microsoft.com/office/drawing/2014/main" id="{ECC4E924-63C4-4249-B9DE-89AA2A0F5428}"/>
              </a:ext>
            </a:extLst>
          </p:cNvPr>
          <p:cNvPicPr>
            <a:picLocks noChangeAspect="1"/>
          </p:cNvPicPr>
          <p:nvPr/>
        </p:nvPicPr>
        <p:blipFill>
          <a:blip r:embed="rId2"/>
          <a:stretch>
            <a:fillRect/>
          </a:stretch>
        </p:blipFill>
        <p:spPr>
          <a:xfrm>
            <a:off x="2482723" y="1809767"/>
            <a:ext cx="7910044" cy="4313942"/>
          </a:xfrm>
          <a:prstGeom prst="rect">
            <a:avLst/>
          </a:prstGeom>
        </p:spPr>
      </p:pic>
    </p:spTree>
    <p:extLst>
      <p:ext uri="{BB962C8B-B14F-4D97-AF65-F5344CB8AC3E}">
        <p14:creationId xmlns:p14="http://schemas.microsoft.com/office/powerpoint/2010/main" val="1056554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52B0A-A6FF-4761-84B7-70D48BB27813}"/>
              </a:ext>
            </a:extLst>
          </p:cNvPr>
          <p:cNvSpPr>
            <a:spLocks noGrp="1"/>
          </p:cNvSpPr>
          <p:nvPr>
            <p:ph type="title"/>
          </p:nvPr>
        </p:nvSpPr>
        <p:spPr/>
        <p:txBody>
          <a:bodyPr/>
          <a:lstStyle/>
          <a:p>
            <a:r>
              <a:rPr lang="en-US" dirty="0"/>
              <a:t>Gantt Charts from Excel</a:t>
            </a:r>
          </a:p>
        </p:txBody>
      </p:sp>
      <p:sp>
        <p:nvSpPr>
          <p:cNvPr id="3" name="Content Placeholder 2">
            <a:extLst>
              <a:ext uri="{FF2B5EF4-FFF2-40B4-BE49-F238E27FC236}">
                <a16:creationId xmlns:a16="http://schemas.microsoft.com/office/drawing/2014/main" id="{3C59DB27-5FFE-4A20-AE45-FC60E022EF72}"/>
              </a:ext>
            </a:extLst>
          </p:cNvPr>
          <p:cNvSpPr>
            <a:spLocks noGrp="1"/>
          </p:cNvSpPr>
          <p:nvPr>
            <p:ph idx="1"/>
          </p:nvPr>
        </p:nvSpPr>
        <p:spPr/>
        <p:txBody>
          <a:bodyPr/>
          <a:lstStyle/>
          <a:p>
            <a:r>
              <a:rPr lang="en-US" dirty="0">
                <a:hlinkClick r:id="rId2"/>
              </a:rPr>
              <a:t>https://www.smartsheet.com/blog/gantt-chart-excel</a:t>
            </a:r>
            <a:endParaRPr lang="en-US" dirty="0"/>
          </a:p>
          <a:p>
            <a:endParaRPr lang="en-US" dirty="0"/>
          </a:p>
        </p:txBody>
      </p:sp>
      <p:pic>
        <p:nvPicPr>
          <p:cNvPr id="4" name="Picture 3">
            <a:extLst>
              <a:ext uri="{FF2B5EF4-FFF2-40B4-BE49-F238E27FC236}">
                <a16:creationId xmlns:a16="http://schemas.microsoft.com/office/drawing/2014/main" id="{B2644610-BEC0-4988-9FBA-E2E3280ADBAF}"/>
              </a:ext>
            </a:extLst>
          </p:cNvPr>
          <p:cNvPicPr>
            <a:picLocks noChangeAspect="1"/>
          </p:cNvPicPr>
          <p:nvPr/>
        </p:nvPicPr>
        <p:blipFill>
          <a:blip r:embed="rId3"/>
          <a:stretch>
            <a:fillRect/>
          </a:stretch>
        </p:blipFill>
        <p:spPr>
          <a:xfrm>
            <a:off x="0" y="3429000"/>
            <a:ext cx="12192000" cy="2133821"/>
          </a:xfrm>
          <a:prstGeom prst="rect">
            <a:avLst/>
          </a:prstGeom>
        </p:spPr>
      </p:pic>
    </p:spTree>
    <p:extLst>
      <p:ext uri="{BB962C8B-B14F-4D97-AF65-F5344CB8AC3E}">
        <p14:creationId xmlns:p14="http://schemas.microsoft.com/office/powerpoint/2010/main" val="28988850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692EE-7E2C-4725-B866-DC09420618B7}"/>
              </a:ext>
            </a:extLst>
          </p:cNvPr>
          <p:cNvSpPr>
            <a:spLocks noGrp="1"/>
          </p:cNvSpPr>
          <p:nvPr>
            <p:ph type="title"/>
          </p:nvPr>
        </p:nvSpPr>
        <p:spPr/>
        <p:txBody>
          <a:bodyPr/>
          <a:lstStyle/>
          <a:p>
            <a:r>
              <a:rPr lang="en-US" dirty="0"/>
              <a:t>Relationships</a:t>
            </a:r>
          </a:p>
        </p:txBody>
      </p:sp>
      <p:pic>
        <p:nvPicPr>
          <p:cNvPr id="5" name="Picture 4">
            <a:extLst>
              <a:ext uri="{FF2B5EF4-FFF2-40B4-BE49-F238E27FC236}">
                <a16:creationId xmlns:a16="http://schemas.microsoft.com/office/drawing/2014/main" id="{3ECDB602-0DFD-49BC-B6A3-6FF62F236FB1}"/>
              </a:ext>
            </a:extLst>
          </p:cNvPr>
          <p:cNvPicPr>
            <a:picLocks noChangeAspect="1"/>
          </p:cNvPicPr>
          <p:nvPr/>
        </p:nvPicPr>
        <p:blipFill>
          <a:blip r:embed="rId2"/>
          <a:stretch>
            <a:fillRect/>
          </a:stretch>
        </p:blipFill>
        <p:spPr>
          <a:xfrm>
            <a:off x="1709700" y="1690688"/>
            <a:ext cx="8459535" cy="4393022"/>
          </a:xfrm>
          <a:prstGeom prst="rect">
            <a:avLst/>
          </a:prstGeom>
        </p:spPr>
      </p:pic>
    </p:spTree>
    <p:extLst>
      <p:ext uri="{BB962C8B-B14F-4D97-AF65-F5344CB8AC3E}">
        <p14:creationId xmlns:p14="http://schemas.microsoft.com/office/powerpoint/2010/main" val="41044494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692EE-7E2C-4725-B866-DC09420618B7}"/>
              </a:ext>
            </a:extLst>
          </p:cNvPr>
          <p:cNvSpPr>
            <a:spLocks noGrp="1"/>
          </p:cNvSpPr>
          <p:nvPr>
            <p:ph type="title"/>
          </p:nvPr>
        </p:nvSpPr>
        <p:spPr/>
        <p:txBody>
          <a:bodyPr/>
          <a:lstStyle/>
          <a:p>
            <a:r>
              <a:rPr lang="en-US" dirty="0"/>
              <a:t>Relationships</a:t>
            </a:r>
          </a:p>
        </p:txBody>
      </p:sp>
      <p:pic>
        <p:nvPicPr>
          <p:cNvPr id="5" name="Picture 4">
            <a:extLst>
              <a:ext uri="{FF2B5EF4-FFF2-40B4-BE49-F238E27FC236}">
                <a16:creationId xmlns:a16="http://schemas.microsoft.com/office/drawing/2014/main" id="{3ECDB602-0DFD-49BC-B6A3-6FF62F236FB1}"/>
              </a:ext>
            </a:extLst>
          </p:cNvPr>
          <p:cNvPicPr>
            <a:picLocks noChangeAspect="1"/>
          </p:cNvPicPr>
          <p:nvPr/>
        </p:nvPicPr>
        <p:blipFill>
          <a:blip r:embed="rId2"/>
          <a:stretch>
            <a:fillRect/>
          </a:stretch>
        </p:blipFill>
        <p:spPr>
          <a:xfrm>
            <a:off x="1709700" y="1690688"/>
            <a:ext cx="8459535" cy="4393022"/>
          </a:xfrm>
          <a:prstGeom prst="rect">
            <a:avLst/>
          </a:prstGeom>
        </p:spPr>
      </p:pic>
      <p:sp>
        <p:nvSpPr>
          <p:cNvPr id="3" name="TextBox 2">
            <a:extLst>
              <a:ext uri="{FF2B5EF4-FFF2-40B4-BE49-F238E27FC236}">
                <a16:creationId xmlns:a16="http://schemas.microsoft.com/office/drawing/2014/main" id="{9429725C-EB6A-4422-949F-2F6E4CAA6CE9}"/>
              </a:ext>
            </a:extLst>
          </p:cNvPr>
          <p:cNvSpPr txBox="1"/>
          <p:nvPr/>
        </p:nvSpPr>
        <p:spPr>
          <a:xfrm>
            <a:off x="8715375" y="1167468"/>
            <a:ext cx="1859483" cy="523220"/>
          </a:xfrm>
          <a:prstGeom prst="rect">
            <a:avLst/>
          </a:prstGeom>
          <a:noFill/>
        </p:spPr>
        <p:txBody>
          <a:bodyPr wrap="none" rtlCol="0">
            <a:spAutoFit/>
          </a:bodyPr>
          <a:lstStyle/>
          <a:p>
            <a:r>
              <a:rPr lang="en-US" sz="2800" dirty="0">
                <a:solidFill>
                  <a:schemeClr val="accent1"/>
                </a:solidFill>
              </a:rPr>
              <a:t>Abstraction</a:t>
            </a:r>
          </a:p>
        </p:txBody>
      </p:sp>
      <p:cxnSp>
        <p:nvCxnSpPr>
          <p:cNvPr id="6" name="Straight Arrow Connector 5">
            <a:extLst>
              <a:ext uri="{FF2B5EF4-FFF2-40B4-BE49-F238E27FC236}">
                <a16:creationId xmlns:a16="http://schemas.microsoft.com/office/drawing/2014/main" id="{64CEC2A3-C4C1-40D8-8E10-4EB14CD64C3F}"/>
              </a:ext>
            </a:extLst>
          </p:cNvPr>
          <p:cNvCxnSpPr>
            <a:stCxn id="3" idx="1"/>
          </p:cNvCxnSpPr>
          <p:nvPr/>
        </p:nvCxnSpPr>
        <p:spPr>
          <a:xfrm flipH="1">
            <a:off x="7134225" y="1429078"/>
            <a:ext cx="1581150" cy="5902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60189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692EE-7E2C-4725-B866-DC09420618B7}"/>
              </a:ext>
            </a:extLst>
          </p:cNvPr>
          <p:cNvSpPr>
            <a:spLocks noGrp="1"/>
          </p:cNvSpPr>
          <p:nvPr>
            <p:ph type="title"/>
          </p:nvPr>
        </p:nvSpPr>
        <p:spPr/>
        <p:txBody>
          <a:bodyPr/>
          <a:lstStyle/>
          <a:p>
            <a:r>
              <a:rPr lang="en-US" dirty="0"/>
              <a:t>Relationships</a:t>
            </a:r>
          </a:p>
        </p:txBody>
      </p:sp>
      <p:pic>
        <p:nvPicPr>
          <p:cNvPr id="5" name="Picture 4">
            <a:extLst>
              <a:ext uri="{FF2B5EF4-FFF2-40B4-BE49-F238E27FC236}">
                <a16:creationId xmlns:a16="http://schemas.microsoft.com/office/drawing/2014/main" id="{3ECDB602-0DFD-49BC-B6A3-6FF62F236FB1}"/>
              </a:ext>
            </a:extLst>
          </p:cNvPr>
          <p:cNvPicPr>
            <a:picLocks noChangeAspect="1"/>
          </p:cNvPicPr>
          <p:nvPr/>
        </p:nvPicPr>
        <p:blipFill>
          <a:blip r:embed="rId2"/>
          <a:stretch>
            <a:fillRect/>
          </a:stretch>
        </p:blipFill>
        <p:spPr>
          <a:xfrm>
            <a:off x="1709700" y="1690688"/>
            <a:ext cx="8459535" cy="4393022"/>
          </a:xfrm>
          <a:prstGeom prst="rect">
            <a:avLst/>
          </a:prstGeom>
        </p:spPr>
      </p:pic>
      <p:sp>
        <p:nvSpPr>
          <p:cNvPr id="4" name="TextBox 3">
            <a:extLst>
              <a:ext uri="{FF2B5EF4-FFF2-40B4-BE49-F238E27FC236}">
                <a16:creationId xmlns:a16="http://schemas.microsoft.com/office/drawing/2014/main" id="{F9F2ED42-C540-47E9-80E2-D4C930DAFD42}"/>
              </a:ext>
            </a:extLst>
          </p:cNvPr>
          <p:cNvSpPr txBox="1"/>
          <p:nvPr/>
        </p:nvSpPr>
        <p:spPr>
          <a:xfrm>
            <a:off x="8067675" y="1819275"/>
            <a:ext cx="1669944" cy="1754326"/>
          </a:xfrm>
          <a:prstGeom prst="rect">
            <a:avLst/>
          </a:prstGeom>
          <a:noFill/>
        </p:spPr>
        <p:txBody>
          <a:bodyPr wrap="none" rtlCol="0">
            <a:spAutoFit/>
          </a:bodyPr>
          <a:lstStyle/>
          <a:p>
            <a:r>
              <a:rPr lang="en-US" sz="3600" dirty="0">
                <a:solidFill>
                  <a:schemeClr val="accent1"/>
                </a:solidFill>
              </a:rPr>
              <a:t>Don’t</a:t>
            </a:r>
          </a:p>
          <a:p>
            <a:r>
              <a:rPr lang="en-US" sz="3600" dirty="0">
                <a:solidFill>
                  <a:schemeClr val="accent1"/>
                </a:solidFill>
              </a:rPr>
              <a:t>Repeat </a:t>
            </a:r>
          </a:p>
          <a:p>
            <a:r>
              <a:rPr lang="en-US" sz="3600" dirty="0">
                <a:solidFill>
                  <a:schemeClr val="accent1"/>
                </a:solidFill>
              </a:rPr>
              <a:t>Yourself</a:t>
            </a:r>
          </a:p>
        </p:txBody>
      </p:sp>
    </p:spTree>
    <p:extLst>
      <p:ext uri="{BB962C8B-B14F-4D97-AF65-F5344CB8AC3E}">
        <p14:creationId xmlns:p14="http://schemas.microsoft.com/office/powerpoint/2010/main" val="5612332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692EE-7E2C-4725-B866-DC09420618B7}"/>
              </a:ext>
            </a:extLst>
          </p:cNvPr>
          <p:cNvSpPr>
            <a:spLocks noGrp="1"/>
          </p:cNvSpPr>
          <p:nvPr>
            <p:ph type="title"/>
          </p:nvPr>
        </p:nvSpPr>
        <p:spPr/>
        <p:txBody>
          <a:bodyPr/>
          <a:lstStyle/>
          <a:p>
            <a:r>
              <a:rPr lang="en-US" dirty="0"/>
              <a:t>Relationships</a:t>
            </a:r>
          </a:p>
        </p:txBody>
      </p:sp>
      <p:pic>
        <p:nvPicPr>
          <p:cNvPr id="5" name="Picture 4">
            <a:extLst>
              <a:ext uri="{FF2B5EF4-FFF2-40B4-BE49-F238E27FC236}">
                <a16:creationId xmlns:a16="http://schemas.microsoft.com/office/drawing/2014/main" id="{3ECDB602-0DFD-49BC-B6A3-6FF62F236FB1}"/>
              </a:ext>
            </a:extLst>
          </p:cNvPr>
          <p:cNvPicPr>
            <a:picLocks noChangeAspect="1"/>
          </p:cNvPicPr>
          <p:nvPr/>
        </p:nvPicPr>
        <p:blipFill>
          <a:blip r:embed="rId2"/>
          <a:stretch>
            <a:fillRect/>
          </a:stretch>
        </p:blipFill>
        <p:spPr>
          <a:xfrm>
            <a:off x="1709700" y="1690688"/>
            <a:ext cx="8459535" cy="4393022"/>
          </a:xfrm>
          <a:prstGeom prst="rect">
            <a:avLst/>
          </a:prstGeom>
        </p:spPr>
      </p:pic>
      <p:pic>
        <p:nvPicPr>
          <p:cNvPr id="10" name="Picture 9">
            <a:extLst>
              <a:ext uri="{FF2B5EF4-FFF2-40B4-BE49-F238E27FC236}">
                <a16:creationId xmlns:a16="http://schemas.microsoft.com/office/drawing/2014/main" id="{E6D9CFDB-9174-4AF3-A009-69C792B40908}"/>
              </a:ext>
            </a:extLst>
          </p:cNvPr>
          <p:cNvPicPr>
            <a:picLocks noChangeAspect="1"/>
          </p:cNvPicPr>
          <p:nvPr/>
        </p:nvPicPr>
        <p:blipFill>
          <a:blip r:embed="rId3"/>
          <a:stretch>
            <a:fillRect/>
          </a:stretch>
        </p:blipFill>
        <p:spPr>
          <a:xfrm>
            <a:off x="1604806" y="2157383"/>
            <a:ext cx="2316614" cy="423891"/>
          </a:xfrm>
          <a:prstGeom prst="rect">
            <a:avLst/>
          </a:prstGeom>
        </p:spPr>
      </p:pic>
    </p:spTree>
    <p:extLst>
      <p:ext uri="{BB962C8B-B14F-4D97-AF65-F5344CB8AC3E}">
        <p14:creationId xmlns:p14="http://schemas.microsoft.com/office/powerpoint/2010/main" val="37392334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008F5-B396-40AC-8531-9E8A8DCB52A7}"/>
              </a:ext>
            </a:extLst>
          </p:cNvPr>
          <p:cNvSpPr>
            <a:spLocks noGrp="1"/>
          </p:cNvSpPr>
          <p:nvPr>
            <p:ph type="title"/>
          </p:nvPr>
        </p:nvSpPr>
        <p:spPr/>
        <p:txBody>
          <a:bodyPr/>
          <a:lstStyle/>
          <a:p>
            <a:r>
              <a:rPr lang="en-US" dirty="0"/>
              <a:t>Relationships</a:t>
            </a:r>
          </a:p>
        </p:txBody>
      </p:sp>
      <p:pic>
        <p:nvPicPr>
          <p:cNvPr id="5" name="Picture 4">
            <a:extLst>
              <a:ext uri="{FF2B5EF4-FFF2-40B4-BE49-F238E27FC236}">
                <a16:creationId xmlns:a16="http://schemas.microsoft.com/office/drawing/2014/main" id="{77212F3B-294F-4CEC-86DB-BE0C5E83211C}"/>
              </a:ext>
            </a:extLst>
          </p:cNvPr>
          <p:cNvPicPr>
            <a:picLocks noChangeAspect="1"/>
          </p:cNvPicPr>
          <p:nvPr/>
        </p:nvPicPr>
        <p:blipFill>
          <a:blip r:embed="rId2"/>
          <a:stretch>
            <a:fillRect/>
          </a:stretch>
        </p:blipFill>
        <p:spPr>
          <a:xfrm>
            <a:off x="2033587" y="3228975"/>
            <a:ext cx="7662863" cy="3095468"/>
          </a:xfrm>
          <a:prstGeom prst="rect">
            <a:avLst/>
          </a:prstGeom>
        </p:spPr>
      </p:pic>
    </p:spTree>
    <p:extLst>
      <p:ext uri="{BB962C8B-B14F-4D97-AF65-F5344CB8AC3E}">
        <p14:creationId xmlns:p14="http://schemas.microsoft.com/office/powerpoint/2010/main" val="19525556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008F5-B396-40AC-8531-9E8A8DCB52A7}"/>
              </a:ext>
            </a:extLst>
          </p:cNvPr>
          <p:cNvSpPr>
            <a:spLocks noGrp="1"/>
          </p:cNvSpPr>
          <p:nvPr>
            <p:ph type="title"/>
          </p:nvPr>
        </p:nvSpPr>
        <p:spPr/>
        <p:txBody>
          <a:bodyPr/>
          <a:lstStyle/>
          <a:p>
            <a:r>
              <a:rPr lang="en-US" dirty="0"/>
              <a:t>Relationships</a:t>
            </a:r>
          </a:p>
        </p:txBody>
      </p:sp>
      <p:pic>
        <p:nvPicPr>
          <p:cNvPr id="5" name="Picture 4">
            <a:extLst>
              <a:ext uri="{FF2B5EF4-FFF2-40B4-BE49-F238E27FC236}">
                <a16:creationId xmlns:a16="http://schemas.microsoft.com/office/drawing/2014/main" id="{77212F3B-294F-4CEC-86DB-BE0C5E83211C}"/>
              </a:ext>
            </a:extLst>
          </p:cNvPr>
          <p:cNvPicPr>
            <a:picLocks noChangeAspect="1"/>
          </p:cNvPicPr>
          <p:nvPr/>
        </p:nvPicPr>
        <p:blipFill>
          <a:blip r:embed="rId2"/>
          <a:stretch>
            <a:fillRect/>
          </a:stretch>
        </p:blipFill>
        <p:spPr>
          <a:xfrm>
            <a:off x="2033587" y="3228975"/>
            <a:ext cx="7662863" cy="3095468"/>
          </a:xfrm>
          <a:prstGeom prst="rect">
            <a:avLst/>
          </a:prstGeom>
        </p:spPr>
      </p:pic>
      <p:sp>
        <p:nvSpPr>
          <p:cNvPr id="3" name="TextBox 2">
            <a:extLst>
              <a:ext uri="{FF2B5EF4-FFF2-40B4-BE49-F238E27FC236}">
                <a16:creationId xmlns:a16="http://schemas.microsoft.com/office/drawing/2014/main" id="{4688C450-4927-4120-9C17-3C7E8B594A2B}"/>
              </a:ext>
            </a:extLst>
          </p:cNvPr>
          <p:cNvSpPr txBox="1"/>
          <p:nvPr/>
        </p:nvSpPr>
        <p:spPr>
          <a:xfrm>
            <a:off x="5577375" y="4776709"/>
            <a:ext cx="575286" cy="369332"/>
          </a:xfrm>
          <a:prstGeom prst="rect">
            <a:avLst/>
          </a:prstGeom>
          <a:noFill/>
        </p:spPr>
        <p:txBody>
          <a:bodyPr wrap="none" rtlCol="0">
            <a:spAutoFit/>
          </a:bodyPr>
          <a:lstStyle/>
          <a:p>
            <a:r>
              <a:rPr lang="en-US" dirty="0"/>
              <a:t>eats</a:t>
            </a:r>
          </a:p>
        </p:txBody>
      </p:sp>
    </p:spTree>
    <p:extLst>
      <p:ext uri="{BB962C8B-B14F-4D97-AF65-F5344CB8AC3E}">
        <p14:creationId xmlns:p14="http://schemas.microsoft.com/office/powerpoint/2010/main" val="35162101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692EE-7E2C-4725-B866-DC09420618B7}"/>
              </a:ext>
            </a:extLst>
          </p:cNvPr>
          <p:cNvSpPr>
            <a:spLocks noGrp="1"/>
          </p:cNvSpPr>
          <p:nvPr>
            <p:ph type="title"/>
          </p:nvPr>
        </p:nvSpPr>
        <p:spPr/>
        <p:txBody>
          <a:bodyPr/>
          <a:lstStyle/>
          <a:p>
            <a:r>
              <a:rPr lang="en-US" dirty="0"/>
              <a:t>Relationships</a:t>
            </a:r>
          </a:p>
        </p:txBody>
      </p:sp>
      <p:pic>
        <p:nvPicPr>
          <p:cNvPr id="5" name="Picture 4">
            <a:extLst>
              <a:ext uri="{FF2B5EF4-FFF2-40B4-BE49-F238E27FC236}">
                <a16:creationId xmlns:a16="http://schemas.microsoft.com/office/drawing/2014/main" id="{3ECDB602-0DFD-49BC-B6A3-6FF62F236FB1}"/>
              </a:ext>
            </a:extLst>
          </p:cNvPr>
          <p:cNvPicPr>
            <a:picLocks noChangeAspect="1"/>
          </p:cNvPicPr>
          <p:nvPr/>
        </p:nvPicPr>
        <p:blipFill>
          <a:blip r:embed="rId2"/>
          <a:stretch>
            <a:fillRect/>
          </a:stretch>
        </p:blipFill>
        <p:spPr>
          <a:xfrm>
            <a:off x="1709700" y="1690688"/>
            <a:ext cx="8459535" cy="4393022"/>
          </a:xfrm>
          <a:prstGeom prst="rect">
            <a:avLst/>
          </a:prstGeom>
        </p:spPr>
      </p:pic>
      <p:pic>
        <p:nvPicPr>
          <p:cNvPr id="10" name="Picture 9">
            <a:extLst>
              <a:ext uri="{FF2B5EF4-FFF2-40B4-BE49-F238E27FC236}">
                <a16:creationId xmlns:a16="http://schemas.microsoft.com/office/drawing/2014/main" id="{E6D9CFDB-9174-4AF3-A009-69C792B40908}"/>
              </a:ext>
            </a:extLst>
          </p:cNvPr>
          <p:cNvPicPr>
            <a:picLocks noChangeAspect="1"/>
          </p:cNvPicPr>
          <p:nvPr/>
        </p:nvPicPr>
        <p:blipFill>
          <a:blip r:embed="rId3"/>
          <a:stretch>
            <a:fillRect/>
          </a:stretch>
        </p:blipFill>
        <p:spPr>
          <a:xfrm>
            <a:off x="1604806" y="2157383"/>
            <a:ext cx="2316614" cy="423891"/>
          </a:xfrm>
          <a:prstGeom prst="rect">
            <a:avLst/>
          </a:prstGeom>
        </p:spPr>
      </p:pic>
      <p:pic>
        <p:nvPicPr>
          <p:cNvPr id="4" name="Picture 3">
            <a:extLst>
              <a:ext uri="{FF2B5EF4-FFF2-40B4-BE49-F238E27FC236}">
                <a16:creationId xmlns:a16="http://schemas.microsoft.com/office/drawing/2014/main" id="{3C21471C-F69C-4A43-B179-E2EBA6ED27DB}"/>
              </a:ext>
            </a:extLst>
          </p:cNvPr>
          <p:cNvPicPr>
            <a:picLocks noChangeAspect="1"/>
          </p:cNvPicPr>
          <p:nvPr/>
        </p:nvPicPr>
        <p:blipFill>
          <a:blip r:embed="rId4"/>
          <a:stretch>
            <a:fillRect/>
          </a:stretch>
        </p:blipFill>
        <p:spPr>
          <a:xfrm>
            <a:off x="1728097" y="1764490"/>
            <a:ext cx="2070032" cy="1209675"/>
          </a:xfrm>
          <a:prstGeom prst="rect">
            <a:avLst/>
          </a:prstGeom>
        </p:spPr>
      </p:pic>
      <p:cxnSp>
        <p:nvCxnSpPr>
          <p:cNvPr id="7" name="Straight Connector 6">
            <a:extLst>
              <a:ext uri="{FF2B5EF4-FFF2-40B4-BE49-F238E27FC236}">
                <a16:creationId xmlns:a16="http://schemas.microsoft.com/office/drawing/2014/main" id="{E5AC036E-A3EC-435D-A6B3-8002D5F29217}"/>
              </a:ext>
            </a:extLst>
          </p:cNvPr>
          <p:cNvCxnSpPr/>
          <p:nvPr/>
        </p:nvCxnSpPr>
        <p:spPr>
          <a:xfrm>
            <a:off x="6524625" y="6083710"/>
            <a:ext cx="0" cy="5456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80183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3C11F-0B38-4262-9972-5BC6A5D028A0}"/>
              </a:ext>
            </a:extLst>
          </p:cNvPr>
          <p:cNvSpPr>
            <a:spLocks noGrp="1"/>
          </p:cNvSpPr>
          <p:nvPr>
            <p:ph type="title"/>
          </p:nvPr>
        </p:nvSpPr>
        <p:spPr/>
        <p:txBody>
          <a:bodyPr/>
          <a:lstStyle/>
          <a:p>
            <a:r>
              <a:rPr lang="en-US" dirty="0"/>
              <a:t>Relationships</a:t>
            </a:r>
          </a:p>
        </p:txBody>
      </p:sp>
      <p:pic>
        <p:nvPicPr>
          <p:cNvPr id="5" name="Picture 4">
            <a:extLst>
              <a:ext uri="{FF2B5EF4-FFF2-40B4-BE49-F238E27FC236}">
                <a16:creationId xmlns:a16="http://schemas.microsoft.com/office/drawing/2014/main" id="{1F6E8DF5-5DC0-48B6-9096-223BB9F72E1A}"/>
              </a:ext>
            </a:extLst>
          </p:cNvPr>
          <p:cNvPicPr>
            <a:picLocks noChangeAspect="1"/>
          </p:cNvPicPr>
          <p:nvPr/>
        </p:nvPicPr>
        <p:blipFill>
          <a:blip r:embed="rId2"/>
          <a:stretch>
            <a:fillRect/>
          </a:stretch>
        </p:blipFill>
        <p:spPr>
          <a:xfrm>
            <a:off x="1541564" y="2038156"/>
            <a:ext cx="10650436" cy="2781688"/>
          </a:xfrm>
          <a:prstGeom prst="rect">
            <a:avLst/>
          </a:prstGeom>
        </p:spPr>
      </p:pic>
    </p:spTree>
    <p:extLst>
      <p:ext uri="{BB962C8B-B14F-4D97-AF65-F5344CB8AC3E}">
        <p14:creationId xmlns:p14="http://schemas.microsoft.com/office/powerpoint/2010/main" val="35510537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3C11F-0B38-4262-9972-5BC6A5D028A0}"/>
              </a:ext>
            </a:extLst>
          </p:cNvPr>
          <p:cNvSpPr>
            <a:spLocks noGrp="1"/>
          </p:cNvSpPr>
          <p:nvPr>
            <p:ph type="title"/>
          </p:nvPr>
        </p:nvSpPr>
        <p:spPr/>
        <p:txBody>
          <a:bodyPr/>
          <a:lstStyle/>
          <a:p>
            <a:r>
              <a:rPr lang="en-US" dirty="0"/>
              <a:t>Relationships</a:t>
            </a:r>
          </a:p>
        </p:txBody>
      </p:sp>
      <p:pic>
        <p:nvPicPr>
          <p:cNvPr id="5" name="Picture 4">
            <a:extLst>
              <a:ext uri="{FF2B5EF4-FFF2-40B4-BE49-F238E27FC236}">
                <a16:creationId xmlns:a16="http://schemas.microsoft.com/office/drawing/2014/main" id="{1F6E8DF5-5DC0-48B6-9096-223BB9F72E1A}"/>
              </a:ext>
            </a:extLst>
          </p:cNvPr>
          <p:cNvPicPr>
            <a:picLocks noChangeAspect="1"/>
          </p:cNvPicPr>
          <p:nvPr/>
        </p:nvPicPr>
        <p:blipFill>
          <a:blip r:embed="rId2"/>
          <a:stretch>
            <a:fillRect/>
          </a:stretch>
        </p:blipFill>
        <p:spPr>
          <a:xfrm>
            <a:off x="1541564" y="2038156"/>
            <a:ext cx="10650436" cy="2781688"/>
          </a:xfrm>
          <a:prstGeom prst="rect">
            <a:avLst/>
          </a:prstGeom>
        </p:spPr>
      </p:pic>
      <p:pic>
        <p:nvPicPr>
          <p:cNvPr id="7" name="Picture 6">
            <a:extLst>
              <a:ext uri="{FF2B5EF4-FFF2-40B4-BE49-F238E27FC236}">
                <a16:creationId xmlns:a16="http://schemas.microsoft.com/office/drawing/2014/main" id="{2A9862BF-FE6E-4837-9D01-696AAF9F4853}"/>
              </a:ext>
            </a:extLst>
          </p:cNvPr>
          <p:cNvPicPr>
            <a:picLocks noChangeAspect="1"/>
          </p:cNvPicPr>
          <p:nvPr/>
        </p:nvPicPr>
        <p:blipFill>
          <a:blip r:embed="rId3"/>
          <a:stretch>
            <a:fillRect/>
          </a:stretch>
        </p:blipFill>
        <p:spPr>
          <a:xfrm>
            <a:off x="2143125" y="2776537"/>
            <a:ext cx="5257800" cy="2200275"/>
          </a:xfrm>
          <a:prstGeom prst="rect">
            <a:avLst/>
          </a:prstGeom>
        </p:spPr>
      </p:pic>
    </p:spTree>
    <p:extLst>
      <p:ext uri="{BB962C8B-B14F-4D97-AF65-F5344CB8AC3E}">
        <p14:creationId xmlns:p14="http://schemas.microsoft.com/office/powerpoint/2010/main" val="10486357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37E12-48BC-4EB5-A567-722AE1F85AD6}"/>
              </a:ext>
            </a:extLst>
          </p:cNvPr>
          <p:cNvSpPr>
            <a:spLocks noGrp="1"/>
          </p:cNvSpPr>
          <p:nvPr>
            <p:ph type="title"/>
          </p:nvPr>
        </p:nvSpPr>
        <p:spPr/>
        <p:txBody>
          <a:bodyPr/>
          <a:lstStyle/>
          <a:p>
            <a:r>
              <a:rPr lang="en-US" dirty="0"/>
              <a:t>Relationships</a:t>
            </a:r>
          </a:p>
        </p:txBody>
      </p:sp>
      <p:pic>
        <p:nvPicPr>
          <p:cNvPr id="5" name="Picture 4">
            <a:extLst>
              <a:ext uri="{FF2B5EF4-FFF2-40B4-BE49-F238E27FC236}">
                <a16:creationId xmlns:a16="http://schemas.microsoft.com/office/drawing/2014/main" id="{04CAF6CC-E74E-42CF-8989-9C5531621937}"/>
              </a:ext>
            </a:extLst>
          </p:cNvPr>
          <p:cNvPicPr>
            <a:picLocks noChangeAspect="1"/>
          </p:cNvPicPr>
          <p:nvPr/>
        </p:nvPicPr>
        <p:blipFill>
          <a:blip r:embed="rId2"/>
          <a:stretch>
            <a:fillRect/>
          </a:stretch>
        </p:blipFill>
        <p:spPr>
          <a:xfrm>
            <a:off x="2509837" y="1690687"/>
            <a:ext cx="8415335" cy="4802187"/>
          </a:xfrm>
          <a:prstGeom prst="rect">
            <a:avLst/>
          </a:prstGeom>
        </p:spPr>
      </p:pic>
    </p:spTree>
    <p:extLst>
      <p:ext uri="{BB962C8B-B14F-4D97-AF65-F5344CB8AC3E}">
        <p14:creationId xmlns:p14="http://schemas.microsoft.com/office/powerpoint/2010/main" val="1026802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picture of the Trello logo" title="Trello logo"/>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775520" y="116633"/>
            <a:ext cx="3816424" cy="1173550"/>
          </a:xfrm>
        </p:spPr>
      </p:pic>
      <p:sp>
        <p:nvSpPr>
          <p:cNvPr id="5" name="TextBox 4"/>
          <p:cNvSpPr txBox="1"/>
          <p:nvPr/>
        </p:nvSpPr>
        <p:spPr>
          <a:xfrm>
            <a:off x="1847528" y="1556793"/>
            <a:ext cx="8424936" cy="6155531"/>
          </a:xfrm>
          <a:prstGeom prst="rect">
            <a:avLst/>
          </a:prstGeom>
          <a:noFill/>
        </p:spPr>
        <p:txBody>
          <a:bodyPr wrap="square" rtlCol="0">
            <a:spAutoFit/>
          </a:bodyPr>
          <a:lstStyle/>
          <a:p>
            <a:r>
              <a:rPr lang="en-GB" sz="2800" b="1" dirty="0"/>
              <a:t>What is it and what is it good for? </a:t>
            </a:r>
          </a:p>
          <a:p>
            <a:endParaRPr lang="en-GB" sz="2800" b="1" dirty="0"/>
          </a:p>
          <a:p>
            <a:pPr marL="342900" indent="-342900">
              <a:buFont typeface="Arial" pitchFamily="34" charset="0"/>
              <a:buChar char="•"/>
            </a:pPr>
            <a:r>
              <a:rPr lang="en-GB" sz="2200" dirty="0"/>
              <a:t>Project management tool.</a:t>
            </a:r>
          </a:p>
          <a:p>
            <a:pPr marL="342900" indent="-342900">
              <a:buFont typeface="Arial" pitchFamily="34" charset="0"/>
              <a:buChar char="•"/>
            </a:pPr>
            <a:endParaRPr lang="en-GB" sz="2200" dirty="0"/>
          </a:p>
          <a:p>
            <a:pPr marL="342900" indent="-342900">
              <a:buFont typeface="Arial" pitchFamily="34" charset="0"/>
              <a:buChar char="•"/>
            </a:pPr>
            <a:r>
              <a:rPr lang="en-GB" sz="2200" dirty="0"/>
              <a:t>Digital equivalent of laying out post it notes on your floor.</a:t>
            </a:r>
          </a:p>
          <a:p>
            <a:pPr marL="342900" indent="-342900">
              <a:buFont typeface="Arial" pitchFamily="34" charset="0"/>
              <a:buChar char="•"/>
            </a:pPr>
            <a:endParaRPr lang="en-GB" sz="2200" dirty="0"/>
          </a:p>
          <a:p>
            <a:pPr marL="342900" indent="-342900">
              <a:buFont typeface="Arial" pitchFamily="34" charset="0"/>
              <a:buChar char="•"/>
            </a:pPr>
            <a:r>
              <a:rPr lang="en-GB" sz="2200" dirty="0"/>
              <a:t>Allows you to prioritize your tasks and set deadlines.</a:t>
            </a:r>
          </a:p>
          <a:p>
            <a:pPr marL="342900" indent="-342900">
              <a:buFont typeface="Arial" pitchFamily="34" charset="0"/>
              <a:buChar char="•"/>
            </a:pPr>
            <a:endParaRPr lang="en-GB" sz="2200" dirty="0"/>
          </a:p>
          <a:p>
            <a:pPr marL="342900" indent="-342900">
              <a:buFont typeface="Arial" pitchFamily="34" charset="0"/>
              <a:buChar char="•"/>
            </a:pPr>
            <a:r>
              <a:rPr lang="en-GB" sz="2200" dirty="0"/>
              <a:t>Cloud-based so can be accessed wherever you have an internet connection.</a:t>
            </a:r>
          </a:p>
          <a:p>
            <a:pPr marL="342900" indent="-342900">
              <a:buFont typeface="Arial" pitchFamily="34" charset="0"/>
              <a:buChar char="•"/>
            </a:pPr>
            <a:endParaRPr lang="en-GB" sz="2200" dirty="0"/>
          </a:p>
          <a:p>
            <a:pPr marL="342900" indent="-342900">
              <a:buFont typeface="Arial" pitchFamily="34" charset="0"/>
              <a:buChar char="•"/>
            </a:pPr>
            <a:r>
              <a:rPr lang="en-GB" sz="2200" dirty="0"/>
              <a:t>Could be useful for e.g. group presentations, organizing your study time on a module, research projects.</a:t>
            </a:r>
          </a:p>
          <a:p>
            <a:pPr marL="342900" indent="-342900">
              <a:buFont typeface="Arial" pitchFamily="34" charset="0"/>
              <a:buChar char="•"/>
            </a:pPr>
            <a:endParaRPr lang="en-GB" sz="2400" dirty="0"/>
          </a:p>
          <a:p>
            <a:pPr marL="342900" indent="-342900">
              <a:buFont typeface="Arial" pitchFamily="34" charset="0"/>
              <a:buChar char="•"/>
            </a:pPr>
            <a:endParaRPr lang="en-GB" sz="2400" dirty="0"/>
          </a:p>
          <a:p>
            <a:pPr marL="342900" indent="-342900">
              <a:buFont typeface="Arial" pitchFamily="34" charset="0"/>
              <a:buChar char="•"/>
            </a:pPr>
            <a:endParaRPr lang="en-GB" sz="2400" dirty="0"/>
          </a:p>
          <a:p>
            <a:endParaRPr lang="en-GB" sz="2400" dirty="0"/>
          </a:p>
        </p:txBody>
      </p:sp>
    </p:spTree>
    <p:extLst>
      <p:ext uri="{BB962C8B-B14F-4D97-AF65-F5344CB8AC3E}">
        <p14:creationId xmlns:p14="http://schemas.microsoft.com/office/powerpoint/2010/main" val="36848184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37E12-48BC-4EB5-A567-722AE1F85AD6}"/>
              </a:ext>
            </a:extLst>
          </p:cNvPr>
          <p:cNvSpPr>
            <a:spLocks noGrp="1"/>
          </p:cNvSpPr>
          <p:nvPr>
            <p:ph type="title"/>
          </p:nvPr>
        </p:nvSpPr>
        <p:spPr/>
        <p:txBody>
          <a:bodyPr/>
          <a:lstStyle/>
          <a:p>
            <a:r>
              <a:rPr lang="en-US" dirty="0"/>
              <a:t>Relationships</a:t>
            </a:r>
          </a:p>
        </p:txBody>
      </p:sp>
      <p:pic>
        <p:nvPicPr>
          <p:cNvPr id="5" name="Picture 4">
            <a:extLst>
              <a:ext uri="{FF2B5EF4-FFF2-40B4-BE49-F238E27FC236}">
                <a16:creationId xmlns:a16="http://schemas.microsoft.com/office/drawing/2014/main" id="{04CAF6CC-E74E-42CF-8989-9C5531621937}"/>
              </a:ext>
            </a:extLst>
          </p:cNvPr>
          <p:cNvPicPr>
            <a:picLocks noChangeAspect="1"/>
          </p:cNvPicPr>
          <p:nvPr/>
        </p:nvPicPr>
        <p:blipFill>
          <a:blip r:embed="rId2"/>
          <a:stretch>
            <a:fillRect/>
          </a:stretch>
        </p:blipFill>
        <p:spPr>
          <a:xfrm>
            <a:off x="2509837" y="1690687"/>
            <a:ext cx="8415335" cy="4802187"/>
          </a:xfrm>
          <a:prstGeom prst="rect">
            <a:avLst/>
          </a:prstGeom>
        </p:spPr>
      </p:pic>
      <p:sp>
        <p:nvSpPr>
          <p:cNvPr id="3" name="TextBox 2">
            <a:extLst>
              <a:ext uri="{FF2B5EF4-FFF2-40B4-BE49-F238E27FC236}">
                <a16:creationId xmlns:a16="http://schemas.microsoft.com/office/drawing/2014/main" id="{95BADCA6-48EF-4786-B485-2DBBAD38198F}"/>
              </a:ext>
            </a:extLst>
          </p:cNvPr>
          <p:cNvSpPr txBox="1"/>
          <p:nvPr/>
        </p:nvSpPr>
        <p:spPr>
          <a:xfrm>
            <a:off x="133350" y="3886200"/>
            <a:ext cx="3616439" cy="1384995"/>
          </a:xfrm>
          <a:prstGeom prst="rect">
            <a:avLst/>
          </a:prstGeom>
          <a:solidFill>
            <a:schemeClr val="accent3"/>
          </a:solidFill>
        </p:spPr>
        <p:txBody>
          <a:bodyPr wrap="none" rtlCol="0">
            <a:spAutoFit/>
          </a:bodyPr>
          <a:lstStyle/>
          <a:p>
            <a:r>
              <a:rPr lang="en-US" sz="2800" dirty="0"/>
              <a:t>A tortoise can leave the</a:t>
            </a:r>
          </a:p>
          <a:p>
            <a:r>
              <a:rPr lang="en-US" sz="2800" dirty="0"/>
              <a:t>creep at any time and </a:t>
            </a:r>
          </a:p>
          <a:p>
            <a:r>
              <a:rPr lang="en-US" sz="2800" dirty="0"/>
              <a:t>still be a tortoise.</a:t>
            </a:r>
          </a:p>
        </p:txBody>
      </p:sp>
    </p:spTree>
    <p:extLst>
      <p:ext uri="{BB962C8B-B14F-4D97-AF65-F5344CB8AC3E}">
        <p14:creationId xmlns:p14="http://schemas.microsoft.com/office/powerpoint/2010/main" val="18141676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37E12-48BC-4EB5-A567-722AE1F85AD6}"/>
              </a:ext>
            </a:extLst>
          </p:cNvPr>
          <p:cNvSpPr>
            <a:spLocks noGrp="1"/>
          </p:cNvSpPr>
          <p:nvPr>
            <p:ph type="title"/>
          </p:nvPr>
        </p:nvSpPr>
        <p:spPr/>
        <p:txBody>
          <a:bodyPr/>
          <a:lstStyle/>
          <a:p>
            <a:r>
              <a:rPr lang="en-US" dirty="0"/>
              <a:t>Relationships</a:t>
            </a:r>
          </a:p>
        </p:txBody>
      </p:sp>
      <p:pic>
        <p:nvPicPr>
          <p:cNvPr id="5" name="Picture 4">
            <a:extLst>
              <a:ext uri="{FF2B5EF4-FFF2-40B4-BE49-F238E27FC236}">
                <a16:creationId xmlns:a16="http://schemas.microsoft.com/office/drawing/2014/main" id="{04CAF6CC-E74E-42CF-8989-9C5531621937}"/>
              </a:ext>
            </a:extLst>
          </p:cNvPr>
          <p:cNvPicPr>
            <a:picLocks noChangeAspect="1"/>
          </p:cNvPicPr>
          <p:nvPr/>
        </p:nvPicPr>
        <p:blipFill>
          <a:blip r:embed="rId2"/>
          <a:stretch>
            <a:fillRect/>
          </a:stretch>
        </p:blipFill>
        <p:spPr>
          <a:xfrm>
            <a:off x="2509837" y="1690687"/>
            <a:ext cx="8415335" cy="4802187"/>
          </a:xfrm>
          <a:prstGeom prst="rect">
            <a:avLst/>
          </a:prstGeom>
        </p:spPr>
      </p:pic>
      <p:pic>
        <p:nvPicPr>
          <p:cNvPr id="4" name="Picture 3">
            <a:extLst>
              <a:ext uri="{FF2B5EF4-FFF2-40B4-BE49-F238E27FC236}">
                <a16:creationId xmlns:a16="http://schemas.microsoft.com/office/drawing/2014/main" id="{59E417AD-2019-404F-9653-84567412A339}"/>
              </a:ext>
            </a:extLst>
          </p:cNvPr>
          <p:cNvPicPr>
            <a:picLocks noChangeAspect="1"/>
          </p:cNvPicPr>
          <p:nvPr/>
        </p:nvPicPr>
        <p:blipFill>
          <a:blip r:embed="rId3"/>
          <a:stretch>
            <a:fillRect/>
          </a:stretch>
        </p:blipFill>
        <p:spPr>
          <a:xfrm>
            <a:off x="5286375" y="2105025"/>
            <a:ext cx="1808093" cy="704850"/>
          </a:xfrm>
          <a:prstGeom prst="rect">
            <a:avLst/>
          </a:prstGeom>
        </p:spPr>
      </p:pic>
    </p:spTree>
    <p:extLst>
      <p:ext uri="{BB962C8B-B14F-4D97-AF65-F5344CB8AC3E}">
        <p14:creationId xmlns:p14="http://schemas.microsoft.com/office/powerpoint/2010/main" val="39294130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692EE-7E2C-4725-B866-DC09420618B7}"/>
              </a:ext>
            </a:extLst>
          </p:cNvPr>
          <p:cNvSpPr>
            <a:spLocks noGrp="1"/>
          </p:cNvSpPr>
          <p:nvPr>
            <p:ph type="title"/>
          </p:nvPr>
        </p:nvSpPr>
        <p:spPr/>
        <p:txBody>
          <a:bodyPr/>
          <a:lstStyle/>
          <a:p>
            <a:r>
              <a:rPr lang="en-US" dirty="0"/>
              <a:t>Relationships</a:t>
            </a:r>
          </a:p>
        </p:txBody>
      </p:sp>
      <p:pic>
        <p:nvPicPr>
          <p:cNvPr id="5" name="Picture 4">
            <a:extLst>
              <a:ext uri="{FF2B5EF4-FFF2-40B4-BE49-F238E27FC236}">
                <a16:creationId xmlns:a16="http://schemas.microsoft.com/office/drawing/2014/main" id="{3ECDB602-0DFD-49BC-B6A3-6FF62F236FB1}"/>
              </a:ext>
            </a:extLst>
          </p:cNvPr>
          <p:cNvPicPr>
            <a:picLocks noChangeAspect="1"/>
          </p:cNvPicPr>
          <p:nvPr/>
        </p:nvPicPr>
        <p:blipFill>
          <a:blip r:embed="rId2"/>
          <a:stretch>
            <a:fillRect/>
          </a:stretch>
        </p:blipFill>
        <p:spPr>
          <a:xfrm>
            <a:off x="1709700" y="1690688"/>
            <a:ext cx="8459535" cy="4393022"/>
          </a:xfrm>
          <a:prstGeom prst="rect">
            <a:avLst/>
          </a:prstGeom>
        </p:spPr>
      </p:pic>
      <p:pic>
        <p:nvPicPr>
          <p:cNvPr id="10" name="Picture 9">
            <a:extLst>
              <a:ext uri="{FF2B5EF4-FFF2-40B4-BE49-F238E27FC236}">
                <a16:creationId xmlns:a16="http://schemas.microsoft.com/office/drawing/2014/main" id="{E6D9CFDB-9174-4AF3-A009-69C792B40908}"/>
              </a:ext>
            </a:extLst>
          </p:cNvPr>
          <p:cNvPicPr>
            <a:picLocks noChangeAspect="1"/>
          </p:cNvPicPr>
          <p:nvPr/>
        </p:nvPicPr>
        <p:blipFill>
          <a:blip r:embed="rId3"/>
          <a:stretch>
            <a:fillRect/>
          </a:stretch>
        </p:blipFill>
        <p:spPr>
          <a:xfrm>
            <a:off x="1604806" y="2157383"/>
            <a:ext cx="2316614" cy="423891"/>
          </a:xfrm>
          <a:prstGeom prst="rect">
            <a:avLst/>
          </a:prstGeom>
        </p:spPr>
      </p:pic>
      <p:pic>
        <p:nvPicPr>
          <p:cNvPr id="4" name="Picture 3">
            <a:extLst>
              <a:ext uri="{FF2B5EF4-FFF2-40B4-BE49-F238E27FC236}">
                <a16:creationId xmlns:a16="http://schemas.microsoft.com/office/drawing/2014/main" id="{3C21471C-F69C-4A43-B179-E2EBA6ED27DB}"/>
              </a:ext>
            </a:extLst>
          </p:cNvPr>
          <p:cNvPicPr>
            <a:picLocks noChangeAspect="1"/>
          </p:cNvPicPr>
          <p:nvPr/>
        </p:nvPicPr>
        <p:blipFill>
          <a:blip r:embed="rId4"/>
          <a:stretch>
            <a:fillRect/>
          </a:stretch>
        </p:blipFill>
        <p:spPr>
          <a:xfrm>
            <a:off x="1728097" y="1764490"/>
            <a:ext cx="2070032" cy="1209675"/>
          </a:xfrm>
          <a:prstGeom prst="rect">
            <a:avLst/>
          </a:prstGeom>
        </p:spPr>
      </p:pic>
      <p:cxnSp>
        <p:nvCxnSpPr>
          <p:cNvPr id="7" name="Straight Connector 6">
            <a:extLst>
              <a:ext uri="{FF2B5EF4-FFF2-40B4-BE49-F238E27FC236}">
                <a16:creationId xmlns:a16="http://schemas.microsoft.com/office/drawing/2014/main" id="{E5AC036E-A3EC-435D-A6B3-8002D5F29217}"/>
              </a:ext>
            </a:extLst>
          </p:cNvPr>
          <p:cNvCxnSpPr/>
          <p:nvPr/>
        </p:nvCxnSpPr>
        <p:spPr>
          <a:xfrm>
            <a:off x="6524625" y="6083710"/>
            <a:ext cx="0" cy="5456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F4283944-4A3E-42EA-A381-600A3EF4E1F1}"/>
              </a:ext>
            </a:extLst>
          </p:cNvPr>
          <p:cNvPicPr>
            <a:picLocks noChangeAspect="1"/>
          </p:cNvPicPr>
          <p:nvPr/>
        </p:nvPicPr>
        <p:blipFill>
          <a:blip r:embed="rId5"/>
          <a:stretch>
            <a:fillRect/>
          </a:stretch>
        </p:blipFill>
        <p:spPr>
          <a:xfrm>
            <a:off x="1861524" y="1764490"/>
            <a:ext cx="2041499" cy="1653239"/>
          </a:xfrm>
          <a:prstGeom prst="rect">
            <a:avLst/>
          </a:prstGeom>
        </p:spPr>
      </p:pic>
    </p:spTree>
    <p:extLst>
      <p:ext uri="{BB962C8B-B14F-4D97-AF65-F5344CB8AC3E}">
        <p14:creationId xmlns:p14="http://schemas.microsoft.com/office/powerpoint/2010/main" val="34730770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19331-109F-442F-AF22-57F91F6EBAE9}"/>
              </a:ext>
            </a:extLst>
          </p:cNvPr>
          <p:cNvSpPr>
            <a:spLocks noGrp="1"/>
          </p:cNvSpPr>
          <p:nvPr>
            <p:ph type="title"/>
          </p:nvPr>
        </p:nvSpPr>
        <p:spPr/>
        <p:txBody>
          <a:bodyPr/>
          <a:lstStyle/>
          <a:p>
            <a:r>
              <a:rPr lang="en-US" dirty="0"/>
              <a:t>Relationships</a:t>
            </a:r>
          </a:p>
        </p:txBody>
      </p:sp>
      <p:pic>
        <p:nvPicPr>
          <p:cNvPr id="5" name="Picture 4">
            <a:extLst>
              <a:ext uri="{FF2B5EF4-FFF2-40B4-BE49-F238E27FC236}">
                <a16:creationId xmlns:a16="http://schemas.microsoft.com/office/drawing/2014/main" id="{2AD6EE8B-239A-43B6-A0CA-B597E3EFA656}"/>
              </a:ext>
            </a:extLst>
          </p:cNvPr>
          <p:cNvPicPr>
            <a:picLocks noChangeAspect="1"/>
          </p:cNvPicPr>
          <p:nvPr/>
        </p:nvPicPr>
        <p:blipFill>
          <a:blip r:embed="rId2"/>
          <a:stretch>
            <a:fillRect/>
          </a:stretch>
        </p:blipFill>
        <p:spPr>
          <a:xfrm>
            <a:off x="2800350" y="2000250"/>
            <a:ext cx="5819775" cy="4355525"/>
          </a:xfrm>
          <a:prstGeom prst="rect">
            <a:avLst/>
          </a:prstGeom>
        </p:spPr>
      </p:pic>
    </p:spTree>
    <p:extLst>
      <p:ext uri="{BB962C8B-B14F-4D97-AF65-F5344CB8AC3E}">
        <p14:creationId xmlns:p14="http://schemas.microsoft.com/office/powerpoint/2010/main" val="17604837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D5455-9F24-4280-8E2F-44B681B18D39}"/>
              </a:ext>
            </a:extLst>
          </p:cNvPr>
          <p:cNvSpPr>
            <a:spLocks noGrp="1"/>
          </p:cNvSpPr>
          <p:nvPr>
            <p:ph type="title"/>
          </p:nvPr>
        </p:nvSpPr>
        <p:spPr/>
        <p:txBody>
          <a:bodyPr/>
          <a:lstStyle/>
          <a:p>
            <a:r>
              <a:rPr lang="en-US" dirty="0"/>
              <a:t>Relationships</a:t>
            </a:r>
          </a:p>
        </p:txBody>
      </p:sp>
      <p:pic>
        <p:nvPicPr>
          <p:cNvPr id="5" name="Picture 4">
            <a:extLst>
              <a:ext uri="{FF2B5EF4-FFF2-40B4-BE49-F238E27FC236}">
                <a16:creationId xmlns:a16="http://schemas.microsoft.com/office/drawing/2014/main" id="{7011C8F8-7663-439F-8F2A-0744F8B7F1A3}"/>
              </a:ext>
            </a:extLst>
          </p:cNvPr>
          <p:cNvPicPr>
            <a:picLocks noChangeAspect="1"/>
          </p:cNvPicPr>
          <p:nvPr/>
        </p:nvPicPr>
        <p:blipFill>
          <a:blip r:embed="rId2"/>
          <a:stretch>
            <a:fillRect/>
          </a:stretch>
        </p:blipFill>
        <p:spPr>
          <a:xfrm>
            <a:off x="2686050" y="2052637"/>
            <a:ext cx="5873062" cy="4329113"/>
          </a:xfrm>
          <a:prstGeom prst="rect">
            <a:avLst/>
          </a:prstGeom>
        </p:spPr>
      </p:pic>
    </p:spTree>
    <p:extLst>
      <p:ext uri="{BB962C8B-B14F-4D97-AF65-F5344CB8AC3E}">
        <p14:creationId xmlns:p14="http://schemas.microsoft.com/office/powerpoint/2010/main" val="35400307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AEE63-B321-40FE-A57C-352B5B0F88BF}"/>
              </a:ext>
            </a:extLst>
          </p:cNvPr>
          <p:cNvSpPr>
            <a:spLocks noGrp="1"/>
          </p:cNvSpPr>
          <p:nvPr>
            <p:ph type="title"/>
          </p:nvPr>
        </p:nvSpPr>
        <p:spPr/>
        <p:txBody>
          <a:bodyPr/>
          <a:lstStyle/>
          <a:p>
            <a:r>
              <a:rPr lang="en-US" dirty="0"/>
              <a:t>Relationships</a:t>
            </a:r>
          </a:p>
        </p:txBody>
      </p:sp>
      <p:pic>
        <p:nvPicPr>
          <p:cNvPr id="5" name="Picture 4">
            <a:extLst>
              <a:ext uri="{FF2B5EF4-FFF2-40B4-BE49-F238E27FC236}">
                <a16:creationId xmlns:a16="http://schemas.microsoft.com/office/drawing/2014/main" id="{C4EAACC8-B007-4405-B4F5-0D68C5CD5A80}"/>
              </a:ext>
            </a:extLst>
          </p:cNvPr>
          <p:cNvPicPr>
            <a:picLocks noChangeAspect="1"/>
          </p:cNvPicPr>
          <p:nvPr/>
        </p:nvPicPr>
        <p:blipFill>
          <a:blip r:embed="rId2"/>
          <a:stretch>
            <a:fillRect/>
          </a:stretch>
        </p:blipFill>
        <p:spPr>
          <a:xfrm>
            <a:off x="2833687" y="2171700"/>
            <a:ext cx="5349589" cy="3829050"/>
          </a:xfrm>
          <a:prstGeom prst="rect">
            <a:avLst/>
          </a:prstGeom>
        </p:spPr>
      </p:pic>
    </p:spTree>
    <p:extLst>
      <p:ext uri="{BB962C8B-B14F-4D97-AF65-F5344CB8AC3E}">
        <p14:creationId xmlns:p14="http://schemas.microsoft.com/office/powerpoint/2010/main" val="41552999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4273B-2176-41BF-B5B9-40CCEF8F8239}"/>
              </a:ext>
            </a:extLst>
          </p:cNvPr>
          <p:cNvSpPr>
            <a:spLocks noGrp="1"/>
          </p:cNvSpPr>
          <p:nvPr>
            <p:ph type="title"/>
          </p:nvPr>
        </p:nvSpPr>
        <p:spPr/>
        <p:txBody>
          <a:bodyPr/>
          <a:lstStyle/>
          <a:p>
            <a:r>
              <a:rPr lang="en-US" dirty="0"/>
              <a:t>Relationships</a:t>
            </a:r>
          </a:p>
        </p:txBody>
      </p:sp>
      <p:pic>
        <p:nvPicPr>
          <p:cNvPr id="5" name="Picture 4">
            <a:extLst>
              <a:ext uri="{FF2B5EF4-FFF2-40B4-BE49-F238E27FC236}">
                <a16:creationId xmlns:a16="http://schemas.microsoft.com/office/drawing/2014/main" id="{AEC7B1AB-E034-4565-9F10-0395D9F57513}"/>
              </a:ext>
            </a:extLst>
          </p:cNvPr>
          <p:cNvPicPr>
            <a:picLocks noChangeAspect="1"/>
          </p:cNvPicPr>
          <p:nvPr/>
        </p:nvPicPr>
        <p:blipFill>
          <a:blip r:embed="rId2"/>
          <a:stretch>
            <a:fillRect/>
          </a:stretch>
        </p:blipFill>
        <p:spPr>
          <a:xfrm>
            <a:off x="2314575" y="2005013"/>
            <a:ext cx="6248400" cy="3970338"/>
          </a:xfrm>
          <a:prstGeom prst="rect">
            <a:avLst/>
          </a:prstGeom>
        </p:spPr>
      </p:pic>
    </p:spTree>
    <p:extLst>
      <p:ext uri="{BB962C8B-B14F-4D97-AF65-F5344CB8AC3E}">
        <p14:creationId xmlns:p14="http://schemas.microsoft.com/office/powerpoint/2010/main" val="15297805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34A4B-79AE-4196-B441-8A9A40450772}"/>
              </a:ext>
            </a:extLst>
          </p:cNvPr>
          <p:cNvSpPr>
            <a:spLocks noGrp="1"/>
          </p:cNvSpPr>
          <p:nvPr>
            <p:ph type="title"/>
          </p:nvPr>
        </p:nvSpPr>
        <p:spPr/>
        <p:txBody>
          <a:bodyPr/>
          <a:lstStyle/>
          <a:p>
            <a:r>
              <a:rPr lang="en-US" dirty="0"/>
              <a:t>Relationships</a:t>
            </a:r>
          </a:p>
        </p:txBody>
      </p:sp>
      <p:pic>
        <p:nvPicPr>
          <p:cNvPr id="5" name="Picture 4">
            <a:extLst>
              <a:ext uri="{FF2B5EF4-FFF2-40B4-BE49-F238E27FC236}">
                <a16:creationId xmlns:a16="http://schemas.microsoft.com/office/drawing/2014/main" id="{8105750A-AC5E-445C-B762-17FCB6D00E30}"/>
              </a:ext>
            </a:extLst>
          </p:cNvPr>
          <p:cNvPicPr>
            <a:picLocks noChangeAspect="1"/>
          </p:cNvPicPr>
          <p:nvPr/>
        </p:nvPicPr>
        <p:blipFill>
          <a:blip r:embed="rId2"/>
          <a:stretch>
            <a:fillRect/>
          </a:stretch>
        </p:blipFill>
        <p:spPr>
          <a:xfrm>
            <a:off x="2057400" y="1957387"/>
            <a:ext cx="6505575" cy="4142701"/>
          </a:xfrm>
          <a:prstGeom prst="rect">
            <a:avLst/>
          </a:prstGeom>
        </p:spPr>
      </p:pic>
    </p:spTree>
    <p:extLst>
      <p:ext uri="{BB962C8B-B14F-4D97-AF65-F5344CB8AC3E}">
        <p14:creationId xmlns:p14="http://schemas.microsoft.com/office/powerpoint/2010/main" val="11131143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1B433-F75D-4CED-A696-3CBDD0703DFF}"/>
              </a:ext>
            </a:extLst>
          </p:cNvPr>
          <p:cNvSpPr>
            <a:spLocks noGrp="1"/>
          </p:cNvSpPr>
          <p:nvPr>
            <p:ph type="title"/>
          </p:nvPr>
        </p:nvSpPr>
        <p:spPr/>
        <p:txBody>
          <a:bodyPr/>
          <a:lstStyle/>
          <a:p>
            <a:r>
              <a:rPr lang="en-US" dirty="0"/>
              <a:t>Relationships</a:t>
            </a:r>
          </a:p>
        </p:txBody>
      </p:sp>
      <p:pic>
        <p:nvPicPr>
          <p:cNvPr id="5" name="Picture 4">
            <a:extLst>
              <a:ext uri="{FF2B5EF4-FFF2-40B4-BE49-F238E27FC236}">
                <a16:creationId xmlns:a16="http://schemas.microsoft.com/office/drawing/2014/main" id="{515250FF-30AF-46EF-885A-48FF03B497FB}"/>
              </a:ext>
            </a:extLst>
          </p:cNvPr>
          <p:cNvPicPr>
            <a:picLocks noChangeAspect="1"/>
          </p:cNvPicPr>
          <p:nvPr/>
        </p:nvPicPr>
        <p:blipFill>
          <a:blip r:embed="rId2"/>
          <a:stretch>
            <a:fillRect/>
          </a:stretch>
        </p:blipFill>
        <p:spPr>
          <a:xfrm>
            <a:off x="1981200" y="1900237"/>
            <a:ext cx="6991350" cy="4501010"/>
          </a:xfrm>
          <a:prstGeom prst="rect">
            <a:avLst/>
          </a:prstGeom>
        </p:spPr>
      </p:pic>
    </p:spTree>
    <p:extLst>
      <p:ext uri="{BB962C8B-B14F-4D97-AF65-F5344CB8AC3E}">
        <p14:creationId xmlns:p14="http://schemas.microsoft.com/office/powerpoint/2010/main" val="5203068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97384-6BF3-420F-9DFA-21E056FDBBE9}"/>
              </a:ext>
            </a:extLst>
          </p:cNvPr>
          <p:cNvSpPr>
            <a:spLocks noGrp="1"/>
          </p:cNvSpPr>
          <p:nvPr>
            <p:ph type="title"/>
          </p:nvPr>
        </p:nvSpPr>
        <p:spPr/>
        <p:txBody>
          <a:bodyPr/>
          <a:lstStyle/>
          <a:p>
            <a:r>
              <a:rPr lang="en-US" dirty="0"/>
              <a:t>Examples</a:t>
            </a:r>
          </a:p>
        </p:txBody>
      </p:sp>
      <p:pic>
        <p:nvPicPr>
          <p:cNvPr id="5" name="Picture 4">
            <a:extLst>
              <a:ext uri="{FF2B5EF4-FFF2-40B4-BE49-F238E27FC236}">
                <a16:creationId xmlns:a16="http://schemas.microsoft.com/office/drawing/2014/main" id="{B604F5F8-3E3C-4574-9D93-23518F9BEAE0}"/>
              </a:ext>
            </a:extLst>
          </p:cNvPr>
          <p:cNvPicPr>
            <a:picLocks noChangeAspect="1"/>
          </p:cNvPicPr>
          <p:nvPr/>
        </p:nvPicPr>
        <p:blipFill>
          <a:blip r:embed="rId2"/>
          <a:stretch>
            <a:fillRect/>
          </a:stretch>
        </p:blipFill>
        <p:spPr>
          <a:xfrm>
            <a:off x="1866900" y="1423987"/>
            <a:ext cx="7772400" cy="5359899"/>
          </a:xfrm>
          <a:prstGeom prst="rect">
            <a:avLst/>
          </a:prstGeom>
        </p:spPr>
      </p:pic>
    </p:spTree>
    <p:extLst>
      <p:ext uri="{BB962C8B-B14F-4D97-AF65-F5344CB8AC3E}">
        <p14:creationId xmlns:p14="http://schemas.microsoft.com/office/powerpoint/2010/main" val="14603840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19536" y="332656"/>
            <a:ext cx="8229600" cy="5112568"/>
          </a:xfrm>
        </p:spPr>
        <p:txBody>
          <a:bodyPr>
            <a:normAutofit fontScale="92500" lnSpcReduction="10000"/>
          </a:bodyPr>
          <a:lstStyle/>
          <a:p>
            <a:pPr marL="0" indent="0">
              <a:buNone/>
            </a:pPr>
            <a:r>
              <a:rPr lang="en-GB" dirty="0">
                <a:hlinkClick r:id="rId3"/>
              </a:rPr>
              <a:t>https://trello.com</a:t>
            </a:r>
            <a:endParaRPr lang="en-GB" dirty="0"/>
          </a:p>
          <a:p>
            <a:pPr marL="0" indent="0">
              <a:buNone/>
            </a:pPr>
            <a:endParaRPr lang="en-GB" sz="3600" b="1" dirty="0"/>
          </a:p>
          <a:p>
            <a:pPr marL="0" indent="0">
              <a:buNone/>
            </a:pPr>
            <a:r>
              <a:rPr lang="en-GB" sz="3900" b="1" dirty="0"/>
              <a:t>Terms used by </a:t>
            </a:r>
            <a:r>
              <a:rPr lang="en-GB" sz="3900" b="1" dirty="0" err="1"/>
              <a:t>Trello</a:t>
            </a:r>
            <a:endParaRPr lang="en-GB" sz="3900" b="1" dirty="0"/>
          </a:p>
          <a:p>
            <a:endParaRPr lang="en-GB" sz="2400" dirty="0"/>
          </a:p>
          <a:p>
            <a:r>
              <a:rPr lang="en-GB" sz="2600" b="1" dirty="0"/>
              <a:t>Boards</a:t>
            </a:r>
            <a:r>
              <a:rPr lang="en-GB" sz="2600" dirty="0"/>
              <a:t>: </a:t>
            </a:r>
            <a:r>
              <a:rPr lang="en-GB" sz="2400" dirty="0"/>
              <a:t>refers to the name of the project itself, or the task you want to achieve, e.g. the name of the presentation you are working on, or the name of a module that you are taking.</a:t>
            </a:r>
          </a:p>
          <a:p>
            <a:endParaRPr lang="en-GB" sz="2600" dirty="0"/>
          </a:p>
          <a:p>
            <a:r>
              <a:rPr lang="en-GB" sz="2600" b="1" dirty="0"/>
              <a:t>Lists</a:t>
            </a:r>
            <a:r>
              <a:rPr lang="en-GB" sz="2600" dirty="0"/>
              <a:t>: </a:t>
            </a:r>
            <a:r>
              <a:rPr lang="en-GB" sz="2400" dirty="0"/>
              <a:t>refers to the steps you need to work through, your workflow. A typical way to name lists is ‘to do’, ‘doing, ‘done’.</a:t>
            </a:r>
          </a:p>
          <a:p>
            <a:endParaRPr lang="en-GB" sz="2600" dirty="0"/>
          </a:p>
          <a:p>
            <a:r>
              <a:rPr lang="en-GB" sz="2600" b="1" dirty="0"/>
              <a:t>Cards</a:t>
            </a:r>
            <a:r>
              <a:rPr lang="en-GB" sz="2600" dirty="0"/>
              <a:t>: </a:t>
            </a:r>
            <a:r>
              <a:rPr lang="en-GB" sz="2400" dirty="0"/>
              <a:t>refers to the actual task you need to do to complete the project.</a:t>
            </a:r>
          </a:p>
        </p:txBody>
      </p:sp>
      <p:pic>
        <p:nvPicPr>
          <p:cNvPr id="5" name="Picture 4" descr="This is a picture of the Trello logo" title="Trello logo"/>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51588" y="6066168"/>
            <a:ext cx="2212164" cy="680240"/>
          </a:xfrm>
          <a:prstGeom prst="rect">
            <a:avLst/>
          </a:prstGeom>
        </p:spPr>
      </p:pic>
    </p:spTree>
    <p:extLst>
      <p:ext uri="{BB962C8B-B14F-4D97-AF65-F5344CB8AC3E}">
        <p14:creationId xmlns:p14="http://schemas.microsoft.com/office/powerpoint/2010/main" val="20460120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class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1320" y="1494706"/>
            <a:ext cx="7362825" cy="5210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57683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Image result for class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575" y="739052"/>
            <a:ext cx="10430890" cy="5126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57561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Image result for class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8121" y="757382"/>
            <a:ext cx="809625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4030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title"/>
          </p:nvPr>
        </p:nvSpPr>
        <p:spPr/>
        <p:txBody>
          <a:bodyPr/>
          <a:lstStyle/>
          <a:p>
            <a:r>
              <a:rPr lang="en-US" dirty="0"/>
              <a:t>Sequence Diagrams</a:t>
            </a:r>
            <a:endParaRPr lang="en-US" altLang="en-US" dirty="0"/>
          </a:p>
        </p:txBody>
      </p:sp>
      <p:sp>
        <p:nvSpPr>
          <p:cNvPr id="4101" name="Rectangle 3"/>
          <p:cNvSpPr>
            <a:spLocks noGrp="1" noChangeArrowheads="1"/>
          </p:cNvSpPr>
          <p:nvPr>
            <p:ph idx="1"/>
          </p:nvPr>
        </p:nvSpPr>
        <p:spPr/>
        <p:txBody>
          <a:bodyPr/>
          <a:lstStyle/>
          <a:p>
            <a:pPr eaLnBrk="1" hangingPunct="1"/>
            <a:r>
              <a:rPr lang="en-US" altLang="en-US" dirty="0"/>
              <a:t>A series of diagrams describing the </a:t>
            </a:r>
            <a:r>
              <a:rPr lang="en-US" altLang="en-US" i="1" dirty="0"/>
              <a:t>dynamic behavior</a:t>
            </a:r>
            <a:r>
              <a:rPr lang="en-US" altLang="en-US" dirty="0"/>
              <a:t> of an object-oriented system.</a:t>
            </a:r>
          </a:p>
          <a:p>
            <a:pPr lvl="1" eaLnBrk="1" hangingPunct="1"/>
            <a:r>
              <a:rPr lang="en-US" altLang="en-US" dirty="0"/>
              <a:t>A set of messages exchanged among a set of objects within a context to accomplish a purpose.</a:t>
            </a:r>
          </a:p>
          <a:p>
            <a:pPr eaLnBrk="1" hangingPunct="1"/>
            <a:r>
              <a:rPr lang="en-US" altLang="en-US" dirty="0"/>
              <a:t>Often used to model the way a use case is realized through a sequence of messages between objects.</a:t>
            </a:r>
          </a:p>
        </p:txBody>
      </p:sp>
    </p:spTree>
    <p:extLst>
      <p:ext uri="{BB962C8B-B14F-4D97-AF65-F5344CB8AC3E}">
        <p14:creationId xmlns:p14="http://schemas.microsoft.com/office/powerpoint/2010/main" val="35616315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2"/>
          <p:cNvSpPr>
            <a:spLocks noGrp="1" noChangeArrowheads="1"/>
          </p:cNvSpPr>
          <p:nvPr>
            <p:ph type="title"/>
          </p:nvPr>
        </p:nvSpPr>
        <p:spPr/>
        <p:txBody>
          <a:bodyPr/>
          <a:lstStyle/>
          <a:p>
            <a:pPr eaLnBrk="1" hangingPunct="1"/>
            <a:r>
              <a:rPr lang="en-US" altLang="en-US" dirty="0"/>
              <a:t>Sequence Diagrams (Cont.)</a:t>
            </a:r>
          </a:p>
        </p:txBody>
      </p:sp>
      <p:sp>
        <p:nvSpPr>
          <p:cNvPr id="5125" name="Rectangle 3"/>
          <p:cNvSpPr>
            <a:spLocks noGrp="1" noChangeArrowheads="1"/>
          </p:cNvSpPr>
          <p:nvPr>
            <p:ph idx="1"/>
          </p:nvPr>
        </p:nvSpPr>
        <p:spPr/>
        <p:txBody>
          <a:bodyPr/>
          <a:lstStyle/>
          <a:p>
            <a:pPr eaLnBrk="1" hangingPunct="1"/>
            <a:r>
              <a:rPr lang="en-US" altLang="en-US"/>
              <a:t>The purpose of Interaction diagrams is to:</a:t>
            </a:r>
          </a:p>
          <a:p>
            <a:pPr lvl="1" eaLnBrk="1" hangingPunct="1"/>
            <a:r>
              <a:rPr lang="en-US" altLang="en-US"/>
              <a:t>Model interactions between objects</a:t>
            </a:r>
          </a:p>
          <a:p>
            <a:pPr lvl="1" eaLnBrk="1" hangingPunct="1"/>
            <a:r>
              <a:rPr lang="en-US" altLang="en-US"/>
              <a:t>Assist in understanding how a system (a use case) actually works</a:t>
            </a:r>
          </a:p>
          <a:p>
            <a:pPr lvl="1" eaLnBrk="1" hangingPunct="1"/>
            <a:r>
              <a:rPr lang="en-US" altLang="en-US"/>
              <a:t>Verify that a use case description can be supported by the existing classes</a:t>
            </a:r>
          </a:p>
          <a:p>
            <a:pPr lvl="1" eaLnBrk="1" hangingPunct="1"/>
            <a:r>
              <a:rPr lang="en-US" altLang="en-US"/>
              <a:t>Identify responsibilities/operations and assign them to classes</a:t>
            </a:r>
          </a:p>
        </p:txBody>
      </p:sp>
    </p:spTree>
    <p:extLst>
      <p:ext uri="{BB962C8B-B14F-4D97-AF65-F5344CB8AC3E}">
        <p14:creationId xmlns:p14="http://schemas.microsoft.com/office/powerpoint/2010/main" val="40506356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
          <p:cNvSpPr>
            <a:spLocks noGrp="1" noChangeArrowheads="1"/>
          </p:cNvSpPr>
          <p:nvPr>
            <p:ph type="title"/>
          </p:nvPr>
        </p:nvSpPr>
        <p:spPr/>
        <p:txBody>
          <a:bodyPr/>
          <a:lstStyle/>
          <a:p>
            <a:pPr eaLnBrk="1" hangingPunct="1"/>
            <a:r>
              <a:rPr lang="en-US" altLang="en-US"/>
              <a:t>A First Look at Sequence Diagrams</a:t>
            </a:r>
          </a:p>
        </p:txBody>
      </p:sp>
      <p:sp>
        <p:nvSpPr>
          <p:cNvPr id="7173" name="Rectangle 3"/>
          <p:cNvSpPr>
            <a:spLocks noGrp="1" noChangeArrowheads="1"/>
          </p:cNvSpPr>
          <p:nvPr>
            <p:ph idx="1"/>
          </p:nvPr>
        </p:nvSpPr>
        <p:spPr/>
        <p:txBody>
          <a:bodyPr/>
          <a:lstStyle/>
          <a:p>
            <a:pPr eaLnBrk="1" hangingPunct="1"/>
            <a:r>
              <a:rPr lang="en-US" altLang="en-US"/>
              <a:t>Illustrates how objects interacts with each other.</a:t>
            </a:r>
          </a:p>
          <a:p>
            <a:pPr eaLnBrk="1" hangingPunct="1"/>
            <a:r>
              <a:rPr lang="en-US" altLang="en-US"/>
              <a:t>Emphasizes time ordering of messages.</a:t>
            </a:r>
          </a:p>
          <a:p>
            <a:pPr eaLnBrk="1" hangingPunct="1"/>
            <a:r>
              <a:rPr lang="en-US" altLang="en-US"/>
              <a:t>Can model simple sequential flow, branching, iteration, recursion and concurrency.</a:t>
            </a:r>
          </a:p>
          <a:p>
            <a:pPr eaLnBrk="1" hangingPunct="1">
              <a:buFontTx/>
              <a:buNone/>
            </a:pPr>
            <a:endParaRPr lang="en-US" altLang="en-US"/>
          </a:p>
        </p:txBody>
      </p:sp>
    </p:spTree>
    <p:extLst>
      <p:ext uri="{BB962C8B-B14F-4D97-AF65-F5344CB8AC3E}">
        <p14:creationId xmlns:p14="http://schemas.microsoft.com/office/powerpoint/2010/main" val="387563134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10;&#10;Description automatically generated">
            <a:extLst>
              <a:ext uri="{FF2B5EF4-FFF2-40B4-BE49-F238E27FC236}">
                <a16:creationId xmlns:a16="http://schemas.microsoft.com/office/drawing/2014/main" id="{223D5699-E90D-4FD3-928B-8CA3E9EC68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207" y="0"/>
            <a:ext cx="11009586" cy="6858000"/>
          </a:xfrm>
          <a:prstGeom prst="rect">
            <a:avLst/>
          </a:prstGeom>
        </p:spPr>
      </p:pic>
      <p:sp>
        <p:nvSpPr>
          <p:cNvPr id="8" name="TextBox 7">
            <a:extLst>
              <a:ext uri="{FF2B5EF4-FFF2-40B4-BE49-F238E27FC236}">
                <a16:creationId xmlns:a16="http://schemas.microsoft.com/office/drawing/2014/main" id="{ACD0189A-56D8-4387-8323-095F9D2AADA5}"/>
              </a:ext>
            </a:extLst>
          </p:cNvPr>
          <p:cNvSpPr txBox="1"/>
          <p:nvPr/>
        </p:nvSpPr>
        <p:spPr>
          <a:xfrm>
            <a:off x="8782050" y="4549676"/>
            <a:ext cx="3333750" cy="2308324"/>
          </a:xfrm>
          <a:prstGeom prst="rect">
            <a:avLst/>
          </a:prstGeom>
          <a:solidFill>
            <a:schemeClr val="bg2"/>
          </a:solidFill>
        </p:spPr>
        <p:txBody>
          <a:bodyPr wrap="square" rtlCol="0">
            <a:spAutoFit/>
          </a:bodyPr>
          <a:lstStyle/>
          <a:p>
            <a:r>
              <a:rPr lang="en-US" sz="3600" dirty="0"/>
              <a:t>ATM Example</a:t>
            </a:r>
          </a:p>
          <a:p>
            <a:endParaRPr lang="en-US" sz="3600" dirty="0"/>
          </a:p>
          <a:p>
            <a:endParaRPr lang="en-US" sz="3600" dirty="0"/>
          </a:p>
          <a:p>
            <a:endParaRPr lang="en-US" sz="3600" dirty="0"/>
          </a:p>
        </p:txBody>
      </p:sp>
    </p:spTree>
    <p:extLst>
      <p:ext uri="{BB962C8B-B14F-4D97-AF65-F5344CB8AC3E}">
        <p14:creationId xmlns:p14="http://schemas.microsoft.com/office/powerpoint/2010/main" val="9706362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CD0189A-56D8-4387-8323-095F9D2AADA5}"/>
              </a:ext>
            </a:extLst>
          </p:cNvPr>
          <p:cNvSpPr txBox="1"/>
          <p:nvPr/>
        </p:nvSpPr>
        <p:spPr>
          <a:xfrm>
            <a:off x="8782050" y="4549676"/>
            <a:ext cx="3333750" cy="2308324"/>
          </a:xfrm>
          <a:prstGeom prst="rect">
            <a:avLst/>
          </a:prstGeom>
          <a:solidFill>
            <a:schemeClr val="bg2"/>
          </a:solidFill>
        </p:spPr>
        <p:txBody>
          <a:bodyPr wrap="square" rtlCol="0">
            <a:spAutoFit/>
          </a:bodyPr>
          <a:lstStyle/>
          <a:p>
            <a:r>
              <a:rPr lang="en-US" sz="3600" dirty="0"/>
              <a:t>ATM Example</a:t>
            </a:r>
          </a:p>
          <a:p>
            <a:endParaRPr lang="en-US" sz="3600" dirty="0"/>
          </a:p>
          <a:p>
            <a:endParaRPr lang="en-US" sz="3600" dirty="0"/>
          </a:p>
          <a:p>
            <a:endParaRPr lang="en-US" sz="3600" dirty="0"/>
          </a:p>
        </p:txBody>
      </p:sp>
      <p:pic>
        <p:nvPicPr>
          <p:cNvPr id="3" name="Picture 2" descr="Graphical user interface&#10;&#10;Description automatically generated with medium confidence">
            <a:extLst>
              <a:ext uri="{FF2B5EF4-FFF2-40B4-BE49-F238E27FC236}">
                <a16:creationId xmlns:a16="http://schemas.microsoft.com/office/drawing/2014/main" id="{A5BC0FE2-1B6A-4B2F-81A3-C03FB11728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207" y="0"/>
            <a:ext cx="11009586" cy="6858000"/>
          </a:xfrm>
          <a:prstGeom prst="rect">
            <a:avLst/>
          </a:prstGeom>
        </p:spPr>
      </p:pic>
      <p:sp>
        <p:nvSpPr>
          <p:cNvPr id="6" name="TextBox 5">
            <a:extLst>
              <a:ext uri="{FF2B5EF4-FFF2-40B4-BE49-F238E27FC236}">
                <a16:creationId xmlns:a16="http://schemas.microsoft.com/office/drawing/2014/main" id="{25A6201D-FF61-4661-B264-49FE2A16FBFA}"/>
              </a:ext>
            </a:extLst>
          </p:cNvPr>
          <p:cNvSpPr txBox="1"/>
          <p:nvPr/>
        </p:nvSpPr>
        <p:spPr>
          <a:xfrm>
            <a:off x="8705850" y="4549676"/>
            <a:ext cx="3333750" cy="2308324"/>
          </a:xfrm>
          <a:prstGeom prst="rect">
            <a:avLst/>
          </a:prstGeom>
          <a:solidFill>
            <a:schemeClr val="bg2"/>
          </a:solidFill>
        </p:spPr>
        <p:txBody>
          <a:bodyPr wrap="square" rtlCol="0">
            <a:spAutoFit/>
          </a:bodyPr>
          <a:lstStyle/>
          <a:p>
            <a:r>
              <a:rPr lang="en-US" sz="3600" dirty="0"/>
              <a:t>User (Actor) Goes to Get Money</a:t>
            </a:r>
          </a:p>
          <a:p>
            <a:endParaRPr lang="en-US" sz="3600" dirty="0"/>
          </a:p>
        </p:txBody>
      </p:sp>
    </p:spTree>
    <p:extLst>
      <p:ext uri="{BB962C8B-B14F-4D97-AF65-F5344CB8AC3E}">
        <p14:creationId xmlns:p14="http://schemas.microsoft.com/office/powerpoint/2010/main" val="29495674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CD0189A-56D8-4387-8323-095F9D2AADA5}"/>
              </a:ext>
            </a:extLst>
          </p:cNvPr>
          <p:cNvSpPr txBox="1"/>
          <p:nvPr/>
        </p:nvSpPr>
        <p:spPr>
          <a:xfrm>
            <a:off x="8782050" y="4549676"/>
            <a:ext cx="3333750" cy="2308324"/>
          </a:xfrm>
          <a:prstGeom prst="rect">
            <a:avLst/>
          </a:prstGeom>
          <a:solidFill>
            <a:schemeClr val="bg2"/>
          </a:solidFill>
        </p:spPr>
        <p:txBody>
          <a:bodyPr wrap="square" rtlCol="0">
            <a:spAutoFit/>
          </a:bodyPr>
          <a:lstStyle/>
          <a:p>
            <a:r>
              <a:rPr lang="en-US" sz="3600" dirty="0"/>
              <a:t>ATM Example</a:t>
            </a:r>
          </a:p>
          <a:p>
            <a:endParaRPr lang="en-US" sz="3600" dirty="0"/>
          </a:p>
          <a:p>
            <a:endParaRPr lang="en-US" sz="3600" dirty="0"/>
          </a:p>
          <a:p>
            <a:endParaRPr lang="en-US" sz="3600" dirty="0"/>
          </a:p>
        </p:txBody>
      </p:sp>
      <p:pic>
        <p:nvPicPr>
          <p:cNvPr id="3" name="Picture 2" descr="Graphical user interface&#10;&#10;Description automatically generated with low confidence">
            <a:extLst>
              <a:ext uri="{FF2B5EF4-FFF2-40B4-BE49-F238E27FC236}">
                <a16:creationId xmlns:a16="http://schemas.microsoft.com/office/drawing/2014/main" id="{CB7C0D51-3FE1-455E-ABD0-7F7C9F9DF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207" y="0"/>
            <a:ext cx="11009586" cy="6858000"/>
          </a:xfrm>
          <a:prstGeom prst="rect">
            <a:avLst/>
          </a:prstGeom>
        </p:spPr>
      </p:pic>
      <p:sp>
        <p:nvSpPr>
          <p:cNvPr id="6" name="TextBox 5">
            <a:extLst>
              <a:ext uri="{FF2B5EF4-FFF2-40B4-BE49-F238E27FC236}">
                <a16:creationId xmlns:a16="http://schemas.microsoft.com/office/drawing/2014/main" id="{42BC1810-6026-4B10-9724-632E4971B751}"/>
              </a:ext>
            </a:extLst>
          </p:cNvPr>
          <p:cNvSpPr txBox="1"/>
          <p:nvPr/>
        </p:nvSpPr>
        <p:spPr>
          <a:xfrm>
            <a:off x="8934450" y="4702076"/>
            <a:ext cx="3333750" cy="1754326"/>
          </a:xfrm>
          <a:prstGeom prst="rect">
            <a:avLst/>
          </a:prstGeom>
          <a:solidFill>
            <a:schemeClr val="bg2"/>
          </a:solidFill>
        </p:spPr>
        <p:txBody>
          <a:bodyPr wrap="square" rtlCol="0">
            <a:spAutoFit/>
          </a:bodyPr>
          <a:lstStyle/>
          <a:p>
            <a:r>
              <a:rPr lang="en-US" sz="3600" dirty="0"/>
              <a:t>Bank Server is Contact</a:t>
            </a:r>
          </a:p>
          <a:p>
            <a:endParaRPr lang="en-US" sz="3600" dirty="0"/>
          </a:p>
        </p:txBody>
      </p:sp>
    </p:spTree>
    <p:extLst>
      <p:ext uri="{BB962C8B-B14F-4D97-AF65-F5344CB8AC3E}">
        <p14:creationId xmlns:p14="http://schemas.microsoft.com/office/powerpoint/2010/main" val="18977151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CD0189A-56D8-4387-8323-095F9D2AADA5}"/>
              </a:ext>
            </a:extLst>
          </p:cNvPr>
          <p:cNvSpPr txBox="1"/>
          <p:nvPr/>
        </p:nvSpPr>
        <p:spPr>
          <a:xfrm>
            <a:off x="8782050" y="4549676"/>
            <a:ext cx="3333750" cy="2308324"/>
          </a:xfrm>
          <a:prstGeom prst="rect">
            <a:avLst/>
          </a:prstGeom>
          <a:solidFill>
            <a:schemeClr val="bg2"/>
          </a:solidFill>
        </p:spPr>
        <p:txBody>
          <a:bodyPr wrap="square" rtlCol="0">
            <a:spAutoFit/>
          </a:bodyPr>
          <a:lstStyle/>
          <a:p>
            <a:r>
              <a:rPr lang="en-US" sz="3600" dirty="0"/>
              <a:t>ATM Example</a:t>
            </a:r>
          </a:p>
          <a:p>
            <a:endParaRPr lang="en-US" sz="3600" dirty="0"/>
          </a:p>
          <a:p>
            <a:endParaRPr lang="en-US" sz="3600" dirty="0"/>
          </a:p>
          <a:p>
            <a:endParaRPr lang="en-US" sz="3600" dirty="0"/>
          </a:p>
        </p:txBody>
      </p:sp>
      <p:pic>
        <p:nvPicPr>
          <p:cNvPr id="3" name="Picture 2" descr="A picture containing graphical user interface&#10;&#10;Description automatically generated">
            <a:extLst>
              <a:ext uri="{FF2B5EF4-FFF2-40B4-BE49-F238E27FC236}">
                <a16:creationId xmlns:a16="http://schemas.microsoft.com/office/drawing/2014/main" id="{C26B5130-7150-4B37-B06D-843C1C2138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207" y="0"/>
            <a:ext cx="11009586" cy="6858000"/>
          </a:xfrm>
          <a:prstGeom prst="rect">
            <a:avLst/>
          </a:prstGeom>
        </p:spPr>
      </p:pic>
      <p:sp>
        <p:nvSpPr>
          <p:cNvPr id="6" name="TextBox 5">
            <a:extLst>
              <a:ext uri="{FF2B5EF4-FFF2-40B4-BE49-F238E27FC236}">
                <a16:creationId xmlns:a16="http://schemas.microsoft.com/office/drawing/2014/main" id="{77EB38ED-98FD-4294-8005-1ECF45D9FB6D}"/>
              </a:ext>
            </a:extLst>
          </p:cNvPr>
          <p:cNvSpPr txBox="1"/>
          <p:nvPr/>
        </p:nvSpPr>
        <p:spPr>
          <a:xfrm>
            <a:off x="8934450" y="4702076"/>
            <a:ext cx="3333750" cy="1754326"/>
          </a:xfrm>
          <a:prstGeom prst="rect">
            <a:avLst/>
          </a:prstGeom>
          <a:solidFill>
            <a:schemeClr val="bg2"/>
          </a:solidFill>
        </p:spPr>
        <p:txBody>
          <a:bodyPr wrap="square" rtlCol="0">
            <a:spAutoFit/>
          </a:bodyPr>
          <a:lstStyle/>
          <a:p>
            <a:r>
              <a:rPr lang="en-US" sz="3600" dirty="0"/>
              <a:t>Bank Account is Contacted by Server</a:t>
            </a:r>
          </a:p>
        </p:txBody>
      </p:sp>
    </p:spTree>
    <p:extLst>
      <p:ext uri="{BB962C8B-B14F-4D97-AF65-F5344CB8AC3E}">
        <p14:creationId xmlns:p14="http://schemas.microsoft.com/office/powerpoint/2010/main" val="2393951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This is a screenshot of an example Trello board. It shows three lists, labelled 'To do', 'Doing' and 'Done'. Each list contains cards which have tasks written on them which need to be completed. Some of the tasks are: Week 1 pre-lecture reading, Week 2 pre-lecture reading, Contribute to Class Blog, Visit to Archive." title="Screenshot of an example Trello Board"/>
          <p:cNvPicPr>
            <a:picLocks noChangeAspect="1" noChangeArrowheads="1"/>
          </p:cNvPicPr>
          <p:nvPr/>
        </p:nvPicPr>
        <p:blipFill rotWithShape="1">
          <a:blip r:embed="rId3">
            <a:extLst>
              <a:ext uri="{28A0092B-C50C-407E-A947-70E740481C1C}">
                <a14:useLocalDpi xmlns:a14="http://schemas.microsoft.com/office/drawing/2010/main" val="0"/>
              </a:ext>
            </a:extLst>
          </a:blip>
          <a:srcRect t="8776" b="4604"/>
          <a:stretch/>
        </p:blipFill>
        <p:spPr bwMode="auto">
          <a:xfrm>
            <a:off x="3647729" y="701825"/>
            <a:ext cx="6659239" cy="5112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703512" y="620688"/>
            <a:ext cx="1728192" cy="1569660"/>
          </a:xfrm>
          <a:prstGeom prst="rect">
            <a:avLst/>
          </a:prstGeom>
          <a:noFill/>
        </p:spPr>
        <p:txBody>
          <a:bodyPr wrap="square" rtlCol="0">
            <a:spAutoFit/>
          </a:bodyPr>
          <a:lstStyle/>
          <a:p>
            <a:r>
              <a:rPr lang="en-GB" sz="1600" dirty="0" err="1"/>
              <a:t>Trello</a:t>
            </a:r>
            <a:r>
              <a:rPr lang="en-GB" sz="1600" dirty="0"/>
              <a:t> </a:t>
            </a:r>
            <a:r>
              <a:rPr lang="en-GB" sz="1600" b="1" dirty="0"/>
              <a:t>‘Board’. </a:t>
            </a:r>
            <a:r>
              <a:rPr lang="en-GB" sz="1600" dirty="0"/>
              <a:t>My project is to complete a module called “Creative Archives SSPA07S5S”.</a:t>
            </a:r>
            <a:endParaRPr lang="en-GB" sz="1600" b="1" dirty="0"/>
          </a:p>
        </p:txBody>
      </p:sp>
      <p:sp>
        <p:nvSpPr>
          <p:cNvPr id="7" name="TextBox 6"/>
          <p:cNvSpPr txBox="1"/>
          <p:nvPr/>
        </p:nvSpPr>
        <p:spPr>
          <a:xfrm>
            <a:off x="1684636" y="2718172"/>
            <a:ext cx="1728192" cy="1815882"/>
          </a:xfrm>
          <a:prstGeom prst="rect">
            <a:avLst/>
          </a:prstGeom>
          <a:noFill/>
        </p:spPr>
        <p:txBody>
          <a:bodyPr wrap="square" rtlCol="0">
            <a:spAutoFit/>
          </a:bodyPr>
          <a:lstStyle/>
          <a:p>
            <a:r>
              <a:rPr lang="en-GB" sz="1600" dirty="0"/>
              <a:t>My</a:t>
            </a:r>
            <a:r>
              <a:rPr lang="en-GB" sz="1600" b="1" dirty="0"/>
              <a:t> ‘Lists’ </a:t>
            </a:r>
            <a:r>
              <a:rPr lang="en-GB" sz="1600" dirty="0"/>
              <a:t>are labelled “To Do” “Doing” “Done” and I will move my cards across these lists as I complete them.</a:t>
            </a:r>
          </a:p>
        </p:txBody>
      </p:sp>
      <p:sp>
        <p:nvSpPr>
          <p:cNvPr id="8" name="TextBox 7"/>
          <p:cNvSpPr txBox="1"/>
          <p:nvPr/>
        </p:nvSpPr>
        <p:spPr>
          <a:xfrm>
            <a:off x="1682776" y="5152673"/>
            <a:ext cx="1728192" cy="1323439"/>
          </a:xfrm>
          <a:prstGeom prst="rect">
            <a:avLst/>
          </a:prstGeom>
          <a:noFill/>
        </p:spPr>
        <p:txBody>
          <a:bodyPr wrap="square" rtlCol="0">
            <a:spAutoFit/>
          </a:bodyPr>
          <a:lstStyle/>
          <a:p>
            <a:r>
              <a:rPr lang="en-GB" sz="1600" dirty="0"/>
              <a:t>My </a:t>
            </a:r>
            <a:r>
              <a:rPr lang="en-GB" sz="1600" b="1" dirty="0"/>
              <a:t>‘Cards’ </a:t>
            </a:r>
            <a:r>
              <a:rPr lang="en-GB" sz="1600" dirty="0"/>
              <a:t>have tasks that need completing  e.g.  “Background reading for essay”.</a:t>
            </a:r>
          </a:p>
        </p:txBody>
      </p:sp>
      <p:cxnSp>
        <p:nvCxnSpPr>
          <p:cNvPr id="9" name="Straight Arrow Connector 8"/>
          <p:cNvCxnSpPr/>
          <p:nvPr/>
        </p:nvCxnSpPr>
        <p:spPr>
          <a:xfrm>
            <a:off x="2855640" y="980728"/>
            <a:ext cx="792088" cy="9170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2711624" y="1354377"/>
            <a:ext cx="1224136" cy="135948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2855640" y="3068960"/>
            <a:ext cx="1872208" cy="208371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67402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CD0189A-56D8-4387-8323-095F9D2AADA5}"/>
              </a:ext>
            </a:extLst>
          </p:cNvPr>
          <p:cNvSpPr txBox="1"/>
          <p:nvPr/>
        </p:nvSpPr>
        <p:spPr>
          <a:xfrm>
            <a:off x="8782050" y="4549676"/>
            <a:ext cx="3333750" cy="2308324"/>
          </a:xfrm>
          <a:prstGeom prst="rect">
            <a:avLst/>
          </a:prstGeom>
          <a:solidFill>
            <a:schemeClr val="bg2"/>
          </a:solidFill>
        </p:spPr>
        <p:txBody>
          <a:bodyPr wrap="square" rtlCol="0">
            <a:spAutoFit/>
          </a:bodyPr>
          <a:lstStyle/>
          <a:p>
            <a:r>
              <a:rPr lang="en-US" sz="3600" dirty="0"/>
              <a:t>ATM Example</a:t>
            </a:r>
          </a:p>
          <a:p>
            <a:endParaRPr lang="en-US" sz="3600" dirty="0"/>
          </a:p>
          <a:p>
            <a:endParaRPr lang="en-US" sz="3600" dirty="0"/>
          </a:p>
          <a:p>
            <a:endParaRPr lang="en-US" sz="3600" dirty="0"/>
          </a:p>
        </p:txBody>
      </p:sp>
      <p:pic>
        <p:nvPicPr>
          <p:cNvPr id="3" name="Picture 2" descr="Graphical user interface&#10;&#10;Description automatically generated">
            <a:extLst>
              <a:ext uri="{FF2B5EF4-FFF2-40B4-BE49-F238E27FC236}">
                <a16:creationId xmlns:a16="http://schemas.microsoft.com/office/drawing/2014/main" id="{EE500C0B-CCE6-4A73-9CB0-1A18098009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207" y="0"/>
            <a:ext cx="11009586" cy="6858000"/>
          </a:xfrm>
          <a:prstGeom prst="rect">
            <a:avLst/>
          </a:prstGeom>
        </p:spPr>
      </p:pic>
      <p:sp>
        <p:nvSpPr>
          <p:cNvPr id="6" name="TextBox 5">
            <a:extLst>
              <a:ext uri="{FF2B5EF4-FFF2-40B4-BE49-F238E27FC236}">
                <a16:creationId xmlns:a16="http://schemas.microsoft.com/office/drawing/2014/main" id="{232B8CD2-C774-416D-BB77-DA8D8C1ED62B}"/>
              </a:ext>
            </a:extLst>
          </p:cNvPr>
          <p:cNvSpPr txBox="1"/>
          <p:nvPr/>
        </p:nvSpPr>
        <p:spPr>
          <a:xfrm>
            <a:off x="8858250" y="4549676"/>
            <a:ext cx="3333750" cy="2308324"/>
          </a:xfrm>
          <a:prstGeom prst="rect">
            <a:avLst/>
          </a:prstGeom>
          <a:solidFill>
            <a:schemeClr val="bg2"/>
          </a:solidFill>
        </p:spPr>
        <p:txBody>
          <a:bodyPr wrap="square" rtlCol="0">
            <a:spAutoFit/>
          </a:bodyPr>
          <a:lstStyle/>
          <a:p>
            <a:r>
              <a:rPr lang="en-US" sz="3600" dirty="0"/>
              <a:t>The ATM, Server, and Account are Objects in the Diagram</a:t>
            </a:r>
          </a:p>
        </p:txBody>
      </p:sp>
    </p:spTree>
    <p:extLst>
      <p:ext uri="{BB962C8B-B14F-4D97-AF65-F5344CB8AC3E}">
        <p14:creationId xmlns:p14="http://schemas.microsoft.com/office/powerpoint/2010/main" val="7304531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CD0189A-56D8-4387-8323-095F9D2AADA5}"/>
              </a:ext>
            </a:extLst>
          </p:cNvPr>
          <p:cNvSpPr txBox="1"/>
          <p:nvPr/>
        </p:nvSpPr>
        <p:spPr>
          <a:xfrm>
            <a:off x="8782050" y="4549676"/>
            <a:ext cx="3333750" cy="2308324"/>
          </a:xfrm>
          <a:prstGeom prst="rect">
            <a:avLst/>
          </a:prstGeom>
          <a:solidFill>
            <a:schemeClr val="bg2"/>
          </a:solidFill>
        </p:spPr>
        <p:txBody>
          <a:bodyPr wrap="square" rtlCol="0">
            <a:spAutoFit/>
          </a:bodyPr>
          <a:lstStyle/>
          <a:p>
            <a:r>
              <a:rPr lang="en-US" sz="3600" dirty="0"/>
              <a:t>ATM Example</a:t>
            </a:r>
          </a:p>
          <a:p>
            <a:endParaRPr lang="en-US" sz="3600" dirty="0"/>
          </a:p>
          <a:p>
            <a:endParaRPr lang="en-US" sz="3600" dirty="0"/>
          </a:p>
          <a:p>
            <a:endParaRPr lang="en-US" sz="3600" dirty="0"/>
          </a:p>
        </p:txBody>
      </p:sp>
      <p:pic>
        <p:nvPicPr>
          <p:cNvPr id="3" name="Picture 2" descr="A screenshot of a computer&#10;&#10;Description automatically generated with low confidence">
            <a:extLst>
              <a:ext uri="{FF2B5EF4-FFF2-40B4-BE49-F238E27FC236}">
                <a16:creationId xmlns:a16="http://schemas.microsoft.com/office/drawing/2014/main" id="{AAD53B21-2704-4F81-AC95-283083F018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207" y="0"/>
            <a:ext cx="11009586" cy="6858000"/>
          </a:xfrm>
          <a:prstGeom prst="rect">
            <a:avLst/>
          </a:prstGeom>
        </p:spPr>
      </p:pic>
      <p:sp>
        <p:nvSpPr>
          <p:cNvPr id="6" name="TextBox 5">
            <a:extLst>
              <a:ext uri="{FF2B5EF4-FFF2-40B4-BE49-F238E27FC236}">
                <a16:creationId xmlns:a16="http://schemas.microsoft.com/office/drawing/2014/main" id="{56432C49-90C3-4D05-BF78-0D0AE6B92899}"/>
              </a:ext>
            </a:extLst>
          </p:cNvPr>
          <p:cNvSpPr txBox="1"/>
          <p:nvPr/>
        </p:nvSpPr>
        <p:spPr>
          <a:xfrm>
            <a:off x="8934450" y="4702076"/>
            <a:ext cx="3333750" cy="1754326"/>
          </a:xfrm>
          <a:prstGeom prst="rect">
            <a:avLst/>
          </a:prstGeom>
          <a:solidFill>
            <a:schemeClr val="bg2"/>
          </a:solidFill>
        </p:spPr>
        <p:txBody>
          <a:bodyPr wrap="square" rtlCol="0">
            <a:spAutoFit/>
          </a:bodyPr>
          <a:lstStyle/>
          <a:p>
            <a:r>
              <a:rPr lang="en-US" sz="3600" dirty="0"/>
              <a:t>The Customer is not an Object, but an Actor</a:t>
            </a:r>
          </a:p>
        </p:txBody>
      </p:sp>
    </p:spTree>
    <p:extLst>
      <p:ext uri="{BB962C8B-B14F-4D97-AF65-F5344CB8AC3E}">
        <p14:creationId xmlns:p14="http://schemas.microsoft.com/office/powerpoint/2010/main" val="16445895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CD0189A-56D8-4387-8323-095F9D2AADA5}"/>
              </a:ext>
            </a:extLst>
          </p:cNvPr>
          <p:cNvSpPr txBox="1"/>
          <p:nvPr/>
        </p:nvSpPr>
        <p:spPr>
          <a:xfrm>
            <a:off x="8782050" y="4549676"/>
            <a:ext cx="3333750" cy="2308324"/>
          </a:xfrm>
          <a:prstGeom prst="rect">
            <a:avLst/>
          </a:prstGeom>
          <a:solidFill>
            <a:schemeClr val="bg2"/>
          </a:solidFill>
        </p:spPr>
        <p:txBody>
          <a:bodyPr wrap="square" rtlCol="0">
            <a:spAutoFit/>
          </a:bodyPr>
          <a:lstStyle/>
          <a:p>
            <a:r>
              <a:rPr lang="en-US" sz="3600" dirty="0"/>
              <a:t>ATM Example</a:t>
            </a:r>
          </a:p>
          <a:p>
            <a:endParaRPr lang="en-US" sz="3600" dirty="0"/>
          </a:p>
          <a:p>
            <a:endParaRPr lang="en-US" sz="3600" dirty="0"/>
          </a:p>
          <a:p>
            <a:endParaRPr lang="en-US" sz="3600" dirty="0"/>
          </a:p>
        </p:txBody>
      </p:sp>
      <p:pic>
        <p:nvPicPr>
          <p:cNvPr id="3" name="Picture 2" descr="A screenshot of a computer&#10;&#10;Description automatically generated with medium confidence">
            <a:extLst>
              <a:ext uri="{FF2B5EF4-FFF2-40B4-BE49-F238E27FC236}">
                <a16:creationId xmlns:a16="http://schemas.microsoft.com/office/drawing/2014/main" id="{62D5BCE0-670B-4C0C-A237-C891294FCC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207" y="0"/>
            <a:ext cx="11009586" cy="6858000"/>
          </a:xfrm>
          <a:prstGeom prst="rect">
            <a:avLst/>
          </a:prstGeom>
        </p:spPr>
      </p:pic>
      <p:sp>
        <p:nvSpPr>
          <p:cNvPr id="6" name="TextBox 5">
            <a:extLst>
              <a:ext uri="{FF2B5EF4-FFF2-40B4-BE49-F238E27FC236}">
                <a16:creationId xmlns:a16="http://schemas.microsoft.com/office/drawing/2014/main" id="{286508B2-FFA8-44DD-8C25-0CB06DADFA4A}"/>
              </a:ext>
            </a:extLst>
          </p:cNvPr>
          <p:cNvSpPr txBox="1"/>
          <p:nvPr/>
        </p:nvSpPr>
        <p:spPr>
          <a:xfrm>
            <a:off x="8858250" y="4549676"/>
            <a:ext cx="3333750" cy="2308324"/>
          </a:xfrm>
          <a:prstGeom prst="rect">
            <a:avLst/>
          </a:prstGeom>
          <a:solidFill>
            <a:schemeClr val="bg2"/>
          </a:solidFill>
        </p:spPr>
        <p:txBody>
          <a:bodyPr wrap="square" rtlCol="0">
            <a:spAutoFit/>
          </a:bodyPr>
          <a:lstStyle/>
          <a:p>
            <a:r>
              <a:rPr lang="en-US" sz="3600" dirty="0"/>
              <a:t>Actor – actors are always outside of the diagram</a:t>
            </a:r>
          </a:p>
        </p:txBody>
      </p:sp>
    </p:spTree>
    <p:extLst>
      <p:ext uri="{BB962C8B-B14F-4D97-AF65-F5344CB8AC3E}">
        <p14:creationId xmlns:p14="http://schemas.microsoft.com/office/powerpoint/2010/main" val="5959728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CD0189A-56D8-4387-8323-095F9D2AADA5}"/>
              </a:ext>
            </a:extLst>
          </p:cNvPr>
          <p:cNvSpPr txBox="1"/>
          <p:nvPr/>
        </p:nvSpPr>
        <p:spPr>
          <a:xfrm>
            <a:off x="8782050" y="4549676"/>
            <a:ext cx="3333750" cy="2308324"/>
          </a:xfrm>
          <a:prstGeom prst="rect">
            <a:avLst/>
          </a:prstGeom>
          <a:solidFill>
            <a:schemeClr val="bg2"/>
          </a:solidFill>
        </p:spPr>
        <p:txBody>
          <a:bodyPr wrap="square" rtlCol="0">
            <a:spAutoFit/>
          </a:bodyPr>
          <a:lstStyle/>
          <a:p>
            <a:r>
              <a:rPr lang="en-US" sz="3600" dirty="0"/>
              <a:t>ATM Example</a:t>
            </a:r>
          </a:p>
          <a:p>
            <a:endParaRPr lang="en-US" sz="3600" dirty="0"/>
          </a:p>
          <a:p>
            <a:endParaRPr lang="en-US" sz="3600" dirty="0"/>
          </a:p>
          <a:p>
            <a:endParaRPr lang="en-US" sz="3600" dirty="0"/>
          </a:p>
        </p:txBody>
      </p:sp>
      <p:pic>
        <p:nvPicPr>
          <p:cNvPr id="3" name="Picture 2" descr="Diagram&#10;&#10;Description automatically generated">
            <a:extLst>
              <a:ext uri="{FF2B5EF4-FFF2-40B4-BE49-F238E27FC236}">
                <a16:creationId xmlns:a16="http://schemas.microsoft.com/office/drawing/2014/main" id="{74FB7B89-D947-41CD-9204-853ED2B54A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207" y="0"/>
            <a:ext cx="11009586" cy="6858000"/>
          </a:xfrm>
          <a:prstGeom prst="rect">
            <a:avLst/>
          </a:prstGeom>
        </p:spPr>
      </p:pic>
      <p:sp>
        <p:nvSpPr>
          <p:cNvPr id="6" name="TextBox 5">
            <a:extLst>
              <a:ext uri="{FF2B5EF4-FFF2-40B4-BE49-F238E27FC236}">
                <a16:creationId xmlns:a16="http://schemas.microsoft.com/office/drawing/2014/main" id="{72536DCC-906D-47E1-9785-9F8A028A9C94}"/>
              </a:ext>
            </a:extLst>
          </p:cNvPr>
          <p:cNvSpPr txBox="1"/>
          <p:nvPr/>
        </p:nvSpPr>
        <p:spPr>
          <a:xfrm>
            <a:off x="9382125" y="4416326"/>
            <a:ext cx="3333750" cy="2308324"/>
          </a:xfrm>
          <a:prstGeom prst="rect">
            <a:avLst/>
          </a:prstGeom>
          <a:solidFill>
            <a:schemeClr val="bg2"/>
          </a:solidFill>
        </p:spPr>
        <p:txBody>
          <a:bodyPr wrap="square" rtlCol="0">
            <a:spAutoFit/>
          </a:bodyPr>
          <a:lstStyle/>
          <a:p>
            <a:r>
              <a:rPr lang="en-US" sz="3600" dirty="0"/>
              <a:t>Actors are normally stick figures, objects rectangles</a:t>
            </a:r>
          </a:p>
        </p:txBody>
      </p:sp>
    </p:spTree>
    <p:extLst>
      <p:ext uri="{BB962C8B-B14F-4D97-AF65-F5344CB8AC3E}">
        <p14:creationId xmlns:p14="http://schemas.microsoft.com/office/powerpoint/2010/main" val="29748807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CD0189A-56D8-4387-8323-095F9D2AADA5}"/>
              </a:ext>
            </a:extLst>
          </p:cNvPr>
          <p:cNvSpPr txBox="1"/>
          <p:nvPr/>
        </p:nvSpPr>
        <p:spPr>
          <a:xfrm>
            <a:off x="8782050" y="4549676"/>
            <a:ext cx="3333750" cy="2308324"/>
          </a:xfrm>
          <a:prstGeom prst="rect">
            <a:avLst/>
          </a:prstGeom>
          <a:solidFill>
            <a:schemeClr val="bg2"/>
          </a:solidFill>
        </p:spPr>
        <p:txBody>
          <a:bodyPr wrap="square" rtlCol="0">
            <a:spAutoFit/>
          </a:bodyPr>
          <a:lstStyle/>
          <a:p>
            <a:r>
              <a:rPr lang="en-US" sz="3600" dirty="0"/>
              <a:t>ATM Example</a:t>
            </a:r>
          </a:p>
          <a:p>
            <a:endParaRPr lang="en-US" sz="3600" dirty="0"/>
          </a:p>
          <a:p>
            <a:endParaRPr lang="en-US" sz="3600" dirty="0"/>
          </a:p>
          <a:p>
            <a:endParaRPr lang="en-US" sz="3600" dirty="0"/>
          </a:p>
        </p:txBody>
      </p:sp>
      <p:pic>
        <p:nvPicPr>
          <p:cNvPr id="3" name="Picture 2" descr="A picture containing diagram&#10;&#10;Description automatically generated">
            <a:extLst>
              <a:ext uri="{FF2B5EF4-FFF2-40B4-BE49-F238E27FC236}">
                <a16:creationId xmlns:a16="http://schemas.microsoft.com/office/drawing/2014/main" id="{AEC0D473-A3C6-426E-ADE4-1478D3E89C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207" y="0"/>
            <a:ext cx="11009586" cy="6858000"/>
          </a:xfrm>
          <a:prstGeom prst="rect">
            <a:avLst/>
          </a:prstGeom>
        </p:spPr>
      </p:pic>
      <p:sp>
        <p:nvSpPr>
          <p:cNvPr id="6" name="TextBox 5">
            <a:extLst>
              <a:ext uri="{FF2B5EF4-FFF2-40B4-BE49-F238E27FC236}">
                <a16:creationId xmlns:a16="http://schemas.microsoft.com/office/drawing/2014/main" id="{EA96F5FF-6BD5-4C0A-B8F2-8FEE2FFBB9C5}"/>
              </a:ext>
            </a:extLst>
          </p:cNvPr>
          <p:cNvSpPr txBox="1"/>
          <p:nvPr/>
        </p:nvSpPr>
        <p:spPr>
          <a:xfrm>
            <a:off x="8934450" y="4702076"/>
            <a:ext cx="3333750" cy="1754326"/>
          </a:xfrm>
          <a:prstGeom prst="rect">
            <a:avLst/>
          </a:prstGeom>
          <a:solidFill>
            <a:schemeClr val="bg2"/>
          </a:solidFill>
        </p:spPr>
        <p:txBody>
          <a:bodyPr wrap="square" rtlCol="0">
            <a:spAutoFit/>
          </a:bodyPr>
          <a:lstStyle/>
          <a:p>
            <a:r>
              <a:rPr lang="en-US" sz="3600" dirty="0"/>
              <a:t>Start by placing actor to the left</a:t>
            </a:r>
          </a:p>
          <a:p>
            <a:endParaRPr lang="en-US" sz="3600" dirty="0"/>
          </a:p>
        </p:txBody>
      </p:sp>
    </p:spTree>
    <p:extLst>
      <p:ext uri="{BB962C8B-B14F-4D97-AF65-F5344CB8AC3E}">
        <p14:creationId xmlns:p14="http://schemas.microsoft.com/office/powerpoint/2010/main" val="39493289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CD0189A-56D8-4387-8323-095F9D2AADA5}"/>
              </a:ext>
            </a:extLst>
          </p:cNvPr>
          <p:cNvSpPr txBox="1"/>
          <p:nvPr/>
        </p:nvSpPr>
        <p:spPr>
          <a:xfrm>
            <a:off x="8782050" y="4549676"/>
            <a:ext cx="3333750" cy="2308324"/>
          </a:xfrm>
          <a:prstGeom prst="rect">
            <a:avLst/>
          </a:prstGeom>
          <a:solidFill>
            <a:schemeClr val="bg2"/>
          </a:solidFill>
        </p:spPr>
        <p:txBody>
          <a:bodyPr wrap="square" rtlCol="0">
            <a:spAutoFit/>
          </a:bodyPr>
          <a:lstStyle/>
          <a:p>
            <a:r>
              <a:rPr lang="en-US" sz="3600" dirty="0"/>
              <a:t>ATM Example</a:t>
            </a:r>
          </a:p>
          <a:p>
            <a:endParaRPr lang="en-US" sz="3600" dirty="0"/>
          </a:p>
          <a:p>
            <a:endParaRPr lang="en-US" sz="3600" dirty="0"/>
          </a:p>
          <a:p>
            <a:endParaRPr lang="en-US" sz="3600" dirty="0"/>
          </a:p>
        </p:txBody>
      </p:sp>
      <p:pic>
        <p:nvPicPr>
          <p:cNvPr id="3" name="Picture 2" descr="Diagram&#10;&#10;Description automatically generated">
            <a:extLst>
              <a:ext uri="{FF2B5EF4-FFF2-40B4-BE49-F238E27FC236}">
                <a16:creationId xmlns:a16="http://schemas.microsoft.com/office/drawing/2014/main" id="{D8155462-179D-4581-B262-D5A3F16381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207" y="0"/>
            <a:ext cx="11009586" cy="6858000"/>
          </a:xfrm>
          <a:prstGeom prst="rect">
            <a:avLst/>
          </a:prstGeom>
        </p:spPr>
      </p:pic>
      <p:sp>
        <p:nvSpPr>
          <p:cNvPr id="6" name="TextBox 5">
            <a:extLst>
              <a:ext uri="{FF2B5EF4-FFF2-40B4-BE49-F238E27FC236}">
                <a16:creationId xmlns:a16="http://schemas.microsoft.com/office/drawing/2014/main" id="{430D4E92-BDD4-459D-A8D5-2ECAC0DA16B3}"/>
              </a:ext>
            </a:extLst>
          </p:cNvPr>
          <p:cNvSpPr txBox="1"/>
          <p:nvPr/>
        </p:nvSpPr>
        <p:spPr>
          <a:xfrm>
            <a:off x="8934450" y="4702076"/>
            <a:ext cx="3333750" cy="1754326"/>
          </a:xfrm>
          <a:prstGeom prst="rect">
            <a:avLst/>
          </a:prstGeom>
          <a:solidFill>
            <a:schemeClr val="bg2"/>
          </a:solidFill>
        </p:spPr>
        <p:txBody>
          <a:bodyPr wrap="square" rtlCol="0">
            <a:spAutoFit/>
          </a:bodyPr>
          <a:lstStyle/>
          <a:p>
            <a:r>
              <a:rPr lang="en-US" sz="3600" dirty="0"/>
              <a:t>Add the objects</a:t>
            </a:r>
          </a:p>
          <a:p>
            <a:endParaRPr lang="en-US" sz="3600" dirty="0"/>
          </a:p>
          <a:p>
            <a:endParaRPr lang="en-US" sz="3600" dirty="0"/>
          </a:p>
        </p:txBody>
      </p:sp>
    </p:spTree>
    <p:extLst>
      <p:ext uri="{BB962C8B-B14F-4D97-AF65-F5344CB8AC3E}">
        <p14:creationId xmlns:p14="http://schemas.microsoft.com/office/powerpoint/2010/main" val="20482264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CD0189A-56D8-4387-8323-095F9D2AADA5}"/>
              </a:ext>
            </a:extLst>
          </p:cNvPr>
          <p:cNvSpPr txBox="1"/>
          <p:nvPr/>
        </p:nvSpPr>
        <p:spPr>
          <a:xfrm>
            <a:off x="8782050" y="4549676"/>
            <a:ext cx="3333750" cy="2308324"/>
          </a:xfrm>
          <a:prstGeom prst="rect">
            <a:avLst/>
          </a:prstGeom>
          <a:solidFill>
            <a:schemeClr val="bg2"/>
          </a:solidFill>
        </p:spPr>
        <p:txBody>
          <a:bodyPr wrap="square" rtlCol="0">
            <a:spAutoFit/>
          </a:bodyPr>
          <a:lstStyle/>
          <a:p>
            <a:r>
              <a:rPr lang="en-US" sz="3600" dirty="0"/>
              <a:t>ATM Example</a:t>
            </a:r>
          </a:p>
          <a:p>
            <a:endParaRPr lang="en-US" sz="3600" dirty="0"/>
          </a:p>
          <a:p>
            <a:endParaRPr lang="en-US" sz="3600" dirty="0"/>
          </a:p>
          <a:p>
            <a:endParaRPr lang="en-US" sz="3600" dirty="0"/>
          </a:p>
        </p:txBody>
      </p:sp>
      <p:pic>
        <p:nvPicPr>
          <p:cNvPr id="3" name="Picture 2" descr="Graphical user interface, application&#10;&#10;Description automatically generated with medium confidence">
            <a:extLst>
              <a:ext uri="{FF2B5EF4-FFF2-40B4-BE49-F238E27FC236}">
                <a16:creationId xmlns:a16="http://schemas.microsoft.com/office/drawing/2014/main" id="{A5598D96-F842-4E2E-A68C-ACC3B67A5B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207" y="0"/>
            <a:ext cx="11009586" cy="6858000"/>
          </a:xfrm>
          <a:prstGeom prst="rect">
            <a:avLst/>
          </a:prstGeom>
        </p:spPr>
      </p:pic>
      <p:sp>
        <p:nvSpPr>
          <p:cNvPr id="6" name="TextBox 5">
            <a:extLst>
              <a:ext uri="{FF2B5EF4-FFF2-40B4-BE49-F238E27FC236}">
                <a16:creationId xmlns:a16="http://schemas.microsoft.com/office/drawing/2014/main" id="{E3FFC30E-2299-4D2B-964E-F184BD252358}"/>
              </a:ext>
            </a:extLst>
          </p:cNvPr>
          <p:cNvSpPr txBox="1"/>
          <p:nvPr/>
        </p:nvSpPr>
        <p:spPr>
          <a:xfrm>
            <a:off x="8934450" y="4702076"/>
            <a:ext cx="3333750" cy="1754326"/>
          </a:xfrm>
          <a:prstGeom prst="rect">
            <a:avLst/>
          </a:prstGeom>
          <a:solidFill>
            <a:schemeClr val="bg2"/>
          </a:solidFill>
        </p:spPr>
        <p:txBody>
          <a:bodyPr wrap="square" rtlCol="0">
            <a:spAutoFit/>
          </a:bodyPr>
          <a:lstStyle/>
          <a:p>
            <a:r>
              <a:rPr lang="en-US" sz="3600" dirty="0"/>
              <a:t>ATM, Bank Server, and Bank Account</a:t>
            </a:r>
          </a:p>
        </p:txBody>
      </p:sp>
    </p:spTree>
    <p:extLst>
      <p:ext uri="{BB962C8B-B14F-4D97-AF65-F5344CB8AC3E}">
        <p14:creationId xmlns:p14="http://schemas.microsoft.com/office/powerpoint/2010/main" val="39950632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CD0189A-56D8-4387-8323-095F9D2AADA5}"/>
              </a:ext>
            </a:extLst>
          </p:cNvPr>
          <p:cNvSpPr txBox="1"/>
          <p:nvPr/>
        </p:nvSpPr>
        <p:spPr>
          <a:xfrm>
            <a:off x="8782050" y="4549676"/>
            <a:ext cx="3333750" cy="2308324"/>
          </a:xfrm>
          <a:prstGeom prst="rect">
            <a:avLst/>
          </a:prstGeom>
          <a:solidFill>
            <a:schemeClr val="bg2"/>
          </a:solidFill>
        </p:spPr>
        <p:txBody>
          <a:bodyPr wrap="square" rtlCol="0">
            <a:spAutoFit/>
          </a:bodyPr>
          <a:lstStyle/>
          <a:p>
            <a:r>
              <a:rPr lang="en-US" sz="3600" dirty="0"/>
              <a:t>ATM Example</a:t>
            </a:r>
          </a:p>
          <a:p>
            <a:endParaRPr lang="en-US" sz="3600" dirty="0"/>
          </a:p>
          <a:p>
            <a:endParaRPr lang="en-US" sz="3600" dirty="0"/>
          </a:p>
          <a:p>
            <a:endParaRPr lang="en-US" sz="3600" dirty="0"/>
          </a:p>
        </p:txBody>
      </p:sp>
      <p:pic>
        <p:nvPicPr>
          <p:cNvPr id="3" name="Picture 2" descr="Graphical user interface, application, Word&#10;&#10;Description automatically generated">
            <a:extLst>
              <a:ext uri="{FF2B5EF4-FFF2-40B4-BE49-F238E27FC236}">
                <a16:creationId xmlns:a16="http://schemas.microsoft.com/office/drawing/2014/main" id="{2AD885ED-3DE5-4A93-AB1B-E40F643C19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207" y="0"/>
            <a:ext cx="11009586" cy="6858000"/>
          </a:xfrm>
          <a:prstGeom prst="rect">
            <a:avLst/>
          </a:prstGeom>
        </p:spPr>
      </p:pic>
      <p:sp>
        <p:nvSpPr>
          <p:cNvPr id="6" name="TextBox 5">
            <a:extLst>
              <a:ext uri="{FF2B5EF4-FFF2-40B4-BE49-F238E27FC236}">
                <a16:creationId xmlns:a16="http://schemas.microsoft.com/office/drawing/2014/main" id="{260FA918-AEFB-429B-A126-0BD89DB5D2CB}"/>
              </a:ext>
            </a:extLst>
          </p:cNvPr>
          <p:cNvSpPr txBox="1"/>
          <p:nvPr/>
        </p:nvSpPr>
        <p:spPr>
          <a:xfrm>
            <a:off x="8934450" y="4702076"/>
            <a:ext cx="3333750" cy="1754326"/>
          </a:xfrm>
          <a:prstGeom prst="rect">
            <a:avLst/>
          </a:prstGeom>
          <a:solidFill>
            <a:schemeClr val="bg2"/>
          </a:solidFill>
        </p:spPr>
        <p:txBody>
          <a:bodyPr wrap="square" rtlCol="0">
            <a:spAutoFit/>
          </a:bodyPr>
          <a:lstStyle/>
          <a:p>
            <a:r>
              <a:rPr lang="en-US" sz="3600" dirty="0"/>
              <a:t>Next are the lifelines</a:t>
            </a:r>
          </a:p>
          <a:p>
            <a:endParaRPr lang="en-US" sz="3600" dirty="0"/>
          </a:p>
        </p:txBody>
      </p:sp>
    </p:spTree>
    <p:extLst>
      <p:ext uri="{BB962C8B-B14F-4D97-AF65-F5344CB8AC3E}">
        <p14:creationId xmlns:p14="http://schemas.microsoft.com/office/powerpoint/2010/main" val="26617389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CD0189A-56D8-4387-8323-095F9D2AADA5}"/>
              </a:ext>
            </a:extLst>
          </p:cNvPr>
          <p:cNvSpPr txBox="1"/>
          <p:nvPr/>
        </p:nvSpPr>
        <p:spPr>
          <a:xfrm>
            <a:off x="8782050" y="4549676"/>
            <a:ext cx="3333750" cy="2308324"/>
          </a:xfrm>
          <a:prstGeom prst="rect">
            <a:avLst/>
          </a:prstGeom>
          <a:solidFill>
            <a:schemeClr val="bg2"/>
          </a:solidFill>
        </p:spPr>
        <p:txBody>
          <a:bodyPr wrap="square" rtlCol="0">
            <a:spAutoFit/>
          </a:bodyPr>
          <a:lstStyle/>
          <a:p>
            <a:r>
              <a:rPr lang="en-US" sz="3600" dirty="0"/>
              <a:t>ATM Example</a:t>
            </a:r>
          </a:p>
          <a:p>
            <a:endParaRPr lang="en-US" sz="3600" dirty="0"/>
          </a:p>
          <a:p>
            <a:endParaRPr lang="en-US" sz="3600" dirty="0"/>
          </a:p>
          <a:p>
            <a:endParaRPr lang="en-US" sz="3600" dirty="0"/>
          </a:p>
        </p:txBody>
      </p:sp>
      <p:pic>
        <p:nvPicPr>
          <p:cNvPr id="3" name="Picture 2" descr="Graphical user interface&#10;&#10;Description automatically generated with low confidence">
            <a:extLst>
              <a:ext uri="{FF2B5EF4-FFF2-40B4-BE49-F238E27FC236}">
                <a16:creationId xmlns:a16="http://schemas.microsoft.com/office/drawing/2014/main" id="{AF4493D5-6D28-41A2-AAE3-7C99D6A3F7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207" y="0"/>
            <a:ext cx="11009586" cy="6858000"/>
          </a:xfrm>
          <a:prstGeom prst="rect">
            <a:avLst/>
          </a:prstGeom>
        </p:spPr>
      </p:pic>
      <p:sp>
        <p:nvSpPr>
          <p:cNvPr id="6" name="TextBox 5">
            <a:extLst>
              <a:ext uri="{FF2B5EF4-FFF2-40B4-BE49-F238E27FC236}">
                <a16:creationId xmlns:a16="http://schemas.microsoft.com/office/drawing/2014/main" id="{374E1585-5CC2-42A7-A40F-AF54B15687F3}"/>
              </a:ext>
            </a:extLst>
          </p:cNvPr>
          <p:cNvSpPr txBox="1"/>
          <p:nvPr/>
        </p:nvSpPr>
        <p:spPr>
          <a:xfrm>
            <a:off x="8934450" y="4702076"/>
            <a:ext cx="3333750" cy="2308324"/>
          </a:xfrm>
          <a:prstGeom prst="rect">
            <a:avLst/>
          </a:prstGeom>
          <a:solidFill>
            <a:schemeClr val="bg2"/>
          </a:solidFill>
        </p:spPr>
        <p:txBody>
          <a:bodyPr wrap="square" rtlCol="0">
            <a:spAutoFit/>
          </a:bodyPr>
          <a:lstStyle/>
          <a:p>
            <a:r>
              <a:rPr lang="en-US" sz="3600" dirty="0"/>
              <a:t>Lifelines go from each object moving to the bottom</a:t>
            </a:r>
          </a:p>
        </p:txBody>
      </p:sp>
    </p:spTree>
    <p:extLst>
      <p:ext uri="{BB962C8B-B14F-4D97-AF65-F5344CB8AC3E}">
        <p14:creationId xmlns:p14="http://schemas.microsoft.com/office/powerpoint/2010/main" val="24987421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CD0189A-56D8-4387-8323-095F9D2AADA5}"/>
              </a:ext>
            </a:extLst>
          </p:cNvPr>
          <p:cNvSpPr txBox="1"/>
          <p:nvPr/>
        </p:nvSpPr>
        <p:spPr>
          <a:xfrm>
            <a:off x="8782050" y="4549676"/>
            <a:ext cx="3333750" cy="2308324"/>
          </a:xfrm>
          <a:prstGeom prst="rect">
            <a:avLst/>
          </a:prstGeom>
          <a:solidFill>
            <a:schemeClr val="bg2"/>
          </a:solidFill>
        </p:spPr>
        <p:txBody>
          <a:bodyPr wrap="square" rtlCol="0">
            <a:spAutoFit/>
          </a:bodyPr>
          <a:lstStyle/>
          <a:p>
            <a:r>
              <a:rPr lang="en-US" sz="3600" dirty="0"/>
              <a:t>ATM Example</a:t>
            </a:r>
          </a:p>
          <a:p>
            <a:endParaRPr lang="en-US" sz="3600" dirty="0"/>
          </a:p>
          <a:p>
            <a:endParaRPr lang="en-US" sz="3600" dirty="0"/>
          </a:p>
          <a:p>
            <a:endParaRPr lang="en-US" sz="3600" dirty="0"/>
          </a:p>
        </p:txBody>
      </p:sp>
      <p:pic>
        <p:nvPicPr>
          <p:cNvPr id="3" name="Picture 2" descr="A picture containing box and whisker chart&#10;&#10;Description automatically generated">
            <a:extLst>
              <a:ext uri="{FF2B5EF4-FFF2-40B4-BE49-F238E27FC236}">
                <a16:creationId xmlns:a16="http://schemas.microsoft.com/office/drawing/2014/main" id="{56791B21-4995-4682-8FEF-43769ABF0A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207" y="0"/>
            <a:ext cx="11009586" cy="6858000"/>
          </a:xfrm>
          <a:prstGeom prst="rect">
            <a:avLst/>
          </a:prstGeom>
        </p:spPr>
      </p:pic>
      <p:sp>
        <p:nvSpPr>
          <p:cNvPr id="6" name="TextBox 5">
            <a:extLst>
              <a:ext uri="{FF2B5EF4-FFF2-40B4-BE49-F238E27FC236}">
                <a16:creationId xmlns:a16="http://schemas.microsoft.com/office/drawing/2014/main" id="{C335D995-A5D8-46BF-9EA7-D90E7136742E}"/>
              </a:ext>
            </a:extLst>
          </p:cNvPr>
          <p:cNvSpPr txBox="1"/>
          <p:nvPr/>
        </p:nvSpPr>
        <p:spPr>
          <a:xfrm>
            <a:off x="8858250" y="1758851"/>
            <a:ext cx="3333750" cy="4524315"/>
          </a:xfrm>
          <a:prstGeom prst="rect">
            <a:avLst/>
          </a:prstGeom>
          <a:solidFill>
            <a:schemeClr val="bg2"/>
          </a:solidFill>
        </p:spPr>
        <p:txBody>
          <a:bodyPr wrap="square" rtlCol="0">
            <a:spAutoFit/>
          </a:bodyPr>
          <a:lstStyle/>
          <a:p>
            <a:r>
              <a:rPr lang="en-US" sz="3600" dirty="0"/>
              <a:t>Actors and objects each have a lifeline</a:t>
            </a:r>
          </a:p>
          <a:p>
            <a:endParaRPr lang="en-US" sz="3600" dirty="0"/>
          </a:p>
          <a:p>
            <a:r>
              <a:rPr lang="en-US" sz="3600" dirty="0"/>
              <a:t>Think of all the steps for the actor to make a withdrawal</a:t>
            </a:r>
          </a:p>
        </p:txBody>
      </p:sp>
    </p:spTree>
    <p:extLst>
      <p:ext uri="{BB962C8B-B14F-4D97-AF65-F5344CB8AC3E}">
        <p14:creationId xmlns:p14="http://schemas.microsoft.com/office/powerpoint/2010/main" val="33015873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594</TotalTime>
  <Words>2701</Words>
  <Application>Microsoft Office PowerPoint</Application>
  <PresentationFormat>Widescreen</PresentationFormat>
  <Paragraphs>475</Paragraphs>
  <Slides>151</Slides>
  <Notes>5</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151</vt:i4>
      </vt:variant>
    </vt:vector>
  </HeadingPairs>
  <TitlesOfParts>
    <vt:vector size="156" baseType="lpstr">
      <vt:lpstr>Arial</vt:lpstr>
      <vt:lpstr>Calibri</vt:lpstr>
      <vt:lpstr>Calibri Light</vt:lpstr>
      <vt:lpstr>Office Theme</vt:lpstr>
      <vt:lpstr>Bitmap Image</vt:lpstr>
      <vt:lpstr>Start with Non-UML</vt:lpstr>
      <vt:lpstr>Gantt Charts</vt:lpstr>
      <vt:lpstr>PowerPoint Presentation</vt:lpstr>
      <vt:lpstr>When I look at a Gantt chart…</vt:lpstr>
      <vt:lpstr>Tools for Gantt Charts</vt:lpstr>
      <vt:lpstr>Gantt Charts from Excel</vt:lpstr>
      <vt:lpstr>PowerPoint Presentation</vt:lpstr>
      <vt:lpstr>PowerPoint Presentation</vt:lpstr>
      <vt:lpstr>PowerPoint Presentation</vt:lpstr>
      <vt:lpstr>PowerPoint Presentation</vt:lpstr>
      <vt:lpstr>PowerPoint Presentation</vt:lpstr>
      <vt:lpstr>GitKraken</vt:lpstr>
      <vt:lpstr>GitKraken Boards</vt:lpstr>
      <vt:lpstr>Jira – this is mainly intended for Agile teams</vt:lpstr>
      <vt:lpstr>Burn Down Charts</vt:lpstr>
      <vt:lpstr>Jira</vt:lpstr>
      <vt:lpstr>Jira Reports</vt:lpstr>
      <vt:lpstr>GitHub Issues</vt:lpstr>
      <vt:lpstr>Modeling with Unified Modeling Language (UML)</vt:lpstr>
      <vt:lpstr>Why Model Your Applications?</vt:lpstr>
      <vt:lpstr>Many UML Types</vt:lpstr>
      <vt:lpstr>Non-UML Diagrams Important for this Course</vt:lpstr>
      <vt:lpstr>Use Case Diagrams</vt:lpstr>
      <vt:lpstr>Boundaries</vt:lpstr>
      <vt:lpstr>Actors</vt:lpstr>
      <vt:lpstr>Actors</vt:lpstr>
      <vt:lpstr>Use Cases</vt:lpstr>
      <vt:lpstr>Includes</vt:lpstr>
      <vt:lpstr>Extends</vt:lpstr>
      <vt:lpstr>Lines</vt:lpstr>
      <vt:lpstr>Lines</vt:lpstr>
      <vt:lpstr>Example Use Case Diagrams</vt:lpstr>
      <vt:lpstr>PowerPoint Presentation</vt:lpstr>
      <vt:lpstr>PowerPoint Presentation</vt:lpstr>
      <vt:lpstr>PowerPoint Presentation</vt:lpstr>
      <vt:lpstr>PowerPoint Presentation</vt:lpstr>
      <vt:lpstr>PowerPoint Presentation</vt:lpstr>
      <vt:lpstr>More General Thoughts on UML</vt:lpstr>
      <vt:lpstr>Designing Software </vt:lpstr>
      <vt:lpstr>Refine and Reduce Risk</vt:lpstr>
      <vt:lpstr>UML Class Diagrams</vt:lpstr>
      <vt:lpstr>Also Relationships</vt:lpstr>
      <vt:lpstr>Zoo System</vt:lpstr>
      <vt:lpstr>Zoo System</vt:lpstr>
      <vt:lpstr>Zoo System</vt:lpstr>
      <vt:lpstr>Zoo System</vt:lpstr>
      <vt:lpstr>Zoo System</vt:lpstr>
      <vt:lpstr>Zoo System</vt:lpstr>
      <vt:lpstr>Zoo System</vt:lpstr>
      <vt:lpstr>Zoo System</vt:lpstr>
      <vt:lpstr>Zoo System</vt:lpstr>
      <vt:lpstr>Zoo System</vt:lpstr>
      <vt:lpstr>Zoo System</vt:lpstr>
      <vt:lpstr>Relationships</vt:lpstr>
      <vt:lpstr>Relationships</vt:lpstr>
      <vt:lpstr>Relationships</vt:lpstr>
      <vt:lpstr>Relationships</vt:lpstr>
      <vt:lpstr>Relationships</vt:lpstr>
      <vt:lpstr>Relationships</vt:lpstr>
      <vt:lpstr>Relationships</vt:lpstr>
      <vt:lpstr>Relationships</vt:lpstr>
      <vt:lpstr>Relationships</vt:lpstr>
      <vt:lpstr>Relationships</vt:lpstr>
      <vt:lpstr>Relationships</vt:lpstr>
      <vt:lpstr>Relationships</vt:lpstr>
      <vt:lpstr>Relationships</vt:lpstr>
      <vt:lpstr>Relationships</vt:lpstr>
      <vt:lpstr>Relationships</vt:lpstr>
      <vt:lpstr>Relationships</vt:lpstr>
      <vt:lpstr>Relationships</vt:lpstr>
      <vt:lpstr>Relationships</vt:lpstr>
      <vt:lpstr>Relationships</vt:lpstr>
      <vt:lpstr>Relationships</vt:lpstr>
      <vt:lpstr>Relationships</vt:lpstr>
      <vt:lpstr>Relationships</vt:lpstr>
      <vt:lpstr>Relationships</vt:lpstr>
      <vt:lpstr>Relationships</vt:lpstr>
      <vt:lpstr>Relationships</vt:lpstr>
      <vt:lpstr>Examples</vt:lpstr>
      <vt:lpstr>PowerPoint Presentation</vt:lpstr>
      <vt:lpstr>PowerPoint Presentation</vt:lpstr>
      <vt:lpstr>PowerPoint Presentation</vt:lpstr>
      <vt:lpstr>Sequence Diagrams</vt:lpstr>
      <vt:lpstr>Sequence Diagrams (Cont.)</vt:lpstr>
      <vt:lpstr>A First Look at Sequence Diagrams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Activity Diagram</vt:lpstr>
      <vt:lpstr>Notation</vt:lpstr>
      <vt:lpstr>Notation - 2</vt:lpstr>
      <vt:lpstr>Notation - 3</vt:lpstr>
      <vt:lpstr>Notation - 3</vt:lpstr>
      <vt:lpstr>Notation - 4</vt:lpstr>
      <vt:lpstr>PowerPoint Presentation</vt:lpstr>
      <vt:lpstr>Activity Diagrams (1)</vt:lpstr>
      <vt:lpstr>Activity Diagrams (2)</vt:lpstr>
      <vt:lpstr>Action States and Activity States</vt:lpstr>
      <vt:lpstr>Transitions (1)</vt:lpstr>
      <vt:lpstr>Transitions (2)</vt:lpstr>
      <vt:lpstr>Activity Diagram: Example (1)</vt:lpstr>
      <vt:lpstr>Branching (1)</vt:lpstr>
      <vt:lpstr>Branching (2)</vt:lpstr>
      <vt:lpstr>Activity Diagram: Example (2)</vt:lpstr>
      <vt:lpstr>Forking and Joining</vt:lpstr>
      <vt:lpstr>Fork</vt:lpstr>
      <vt:lpstr>Join</vt:lpstr>
      <vt:lpstr>Fork</vt:lpstr>
      <vt:lpstr>Activity Diagram: Example (3)</vt:lpstr>
      <vt:lpstr>Activity Diagram: Example (4)</vt:lpstr>
      <vt:lpstr>Activity Diagram: Example (5)</vt:lpstr>
      <vt:lpstr>Activity Diagram: Example (6)</vt:lpstr>
      <vt:lpstr>Activity Diagram: Example (7)</vt:lpstr>
      <vt:lpstr>Swimlanes (1)</vt:lpstr>
      <vt:lpstr>Swimlanes (2)</vt:lpstr>
      <vt:lpstr>Activity Diagram: Example (8)</vt:lpstr>
      <vt:lpstr>Activity Diagram: Example (9)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with UML</dc:title>
  <dc:creator>User</dc:creator>
  <cp:lastModifiedBy>Rick Leinecker</cp:lastModifiedBy>
  <cp:revision>106</cp:revision>
  <dcterms:created xsi:type="dcterms:W3CDTF">2020-01-22T18:38:24Z</dcterms:created>
  <dcterms:modified xsi:type="dcterms:W3CDTF">2022-01-18T22:19:04Z</dcterms:modified>
</cp:coreProperties>
</file>